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8"/>
  </p:handoutMasterIdLst>
  <p:sldIdLst>
    <p:sldId id="256" r:id="rId3"/>
    <p:sldId id="259" r:id="rId5"/>
    <p:sldId id="284" r:id="rId6"/>
    <p:sldId id="321" r:id="rId7"/>
    <p:sldId id="510" r:id="rId8"/>
    <p:sldId id="486" r:id="rId9"/>
    <p:sldId id="285" r:id="rId10"/>
    <p:sldId id="390" r:id="rId11"/>
    <p:sldId id="504" r:id="rId12"/>
    <p:sldId id="512" r:id="rId13"/>
    <p:sldId id="487" r:id="rId14"/>
    <p:sldId id="498" r:id="rId15"/>
    <p:sldId id="513" r:id="rId16"/>
    <p:sldId id="505" r:id="rId17"/>
    <p:sldId id="506" r:id="rId18"/>
    <p:sldId id="507" r:id="rId19"/>
    <p:sldId id="508" r:id="rId20"/>
    <p:sldId id="488" r:id="rId21"/>
    <p:sldId id="286" r:id="rId22"/>
    <p:sldId id="509" r:id="rId23"/>
    <p:sldId id="490" r:id="rId24"/>
    <p:sldId id="287" r:id="rId25"/>
    <p:sldId id="280" r:id="rId26"/>
    <p:sldId id="288" r:id="rId27"/>
  </p:sldIdLst>
  <p:sldSz cx="9144000" cy="5143500" type="screen16x9"/>
  <p:notesSz cx="6858000" cy="9144000"/>
  <p:custDataLst>
    <p:tags r:id="rId32"/>
  </p:custDataLst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4367"/>
    <a:srgbClr val="1D4865"/>
    <a:srgbClr val="1D4971"/>
    <a:srgbClr val="51B3CD"/>
    <a:srgbClr val="83C2DB"/>
    <a:srgbClr val="2980B4"/>
    <a:srgbClr val="4287C6"/>
    <a:srgbClr val="278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2732" autoAdjust="0"/>
  </p:normalViewPr>
  <p:slideViewPr>
    <p:cSldViewPr snapToGrid="0" showGuides="1">
      <p:cViewPr varScale="1">
        <p:scale>
          <a:sx n="107" d="100"/>
          <a:sy n="107" d="100"/>
        </p:scale>
        <p:origin x="739" y="96"/>
      </p:cViewPr>
      <p:guideLst>
        <p:guide orient="horz" pos="153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tags" Target="tags/tag257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43"/>
            <a:ext cx="7886700" cy="43588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0" y="1333829"/>
            <a:ext cx="3655181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0" y="1999034"/>
            <a:ext cx="3655181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0"/>
            <a:ext cx="4629150" cy="405288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  <a:lvl6pPr marL="1714500" indent="0">
              <a:buNone/>
              <a:defRPr sz="1100"/>
            </a:lvl6pPr>
            <a:lvl7pPr marL="2057400" indent="0">
              <a:buNone/>
              <a:defRPr sz="1100"/>
            </a:lvl7pPr>
            <a:lvl8pPr marL="2400300" indent="0">
              <a:buNone/>
              <a:defRPr sz="1100"/>
            </a:lvl8pPr>
            <a:lvl9pPr marL="274320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>
      <p:transition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7" Type="http://schemas.openxmlformats.org/officeDocument/2006/relationships/slideLayout" Target="../slideLayouts/slideLayout2.xml"/><Relationship Id="rId26" Type="http://schemas.openxmlformats.org/officeDocument/2006/relationships/image" Target="../media/image25.png"/><Relationship Id="rId25" Type="http://schemas.openxmlformats.org/officeDocument/2006/relationships/image" Target="../media/image24.png"/><Relationship Id="rId24" Type="http://schemas.openxmlformats.org/officeDocument/2006/relationships/tags" Target="../tags/tag105.xml"/><Relationship Id="rId23" Type="http://schemas.openxmlformats.org/officeDocument/2006/relationships/tags" Target="../tags/tag104.xml"/><Relationship Id="rId22" Type="http://schemas.openxmlformats.org/officeDocument/2006/relationships/tags" Target="../tags/tag103.xml"/><Relationship Id="rId21" Type="http://schemas.openxmlformats.org/officeDocument/2006/relationships/tags" Target="../tags/tag102.xml"/><Relationship Id="rId20" Type="http://schemas.openxmlformats.org/officeDocument/2006/relationships/tags" Target="../tags/tag101.xml"/><Relationship Id="rId2" Type="http://schemas.openxmlformats.org/officeDocument/2006/relationships/image" Target="../media/image21.png"/><Relationship Id="rId19" Type="http://schemas.openxmlformats.org/officeDocument/2006/relationships/image" Target="../media/image23.jpeg"/><Relationship Id="rId18" Type="http://schemas.openxmlformats.org/officeDocument/2006/relationships/image" Target="../media/image22.jpeg"/><Relationship Id="rId17" Type="http://schemas.openxmlformats.org/officeDocument/2006/relationships/hyperlink" Target="https://www.bilibili.com/video/BV14G411Q71q/" TargetMode="External"/><Relationship Id="rId16" Type="http://schemas.openxmlformats.org/officeDocument/2006/relationships/tags" Target="../tags/tag100.xml"/><Relationship Id="rId15" Type="http://schemas.openxmlformats.org/officeDocument/2006/relationships/tags" Target="../tags/tag99.xml"/><Relationship Id="rId14" Type="http://schemas.openxmlformats.org/officeDocument/2006/relationships/tags" Target="../tags/tag98.xml"/><Relationship Id="rId13" Type="http://schemas.openxmlformats.org/officeDocument/2006/relationships/tags" Target="../tags/tag97.xml"/><Relationship Id="rId12" Type="http://schemas.openxmlformats.org/officeDocument/2006/relationships/tags" Target="../tags/tag96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tags" Target="../tags/tag86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14.xml"/><Relationship Id="rId8" Type="http://schemas.openxmlformats.org/officeDocument/2006/relationships/tags" Target="../tags/tag113.xml"/><Relationship Id="rId7" Type="http://schemas.openxmlformats.org/officeDocument/2006/relationships/tags" Target="../tags/tag112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26.jpeg"/><Relationship Id="rId15" Type="http://schemas.openxmlformats.org/officeDocument/2006/relationships/image" Target="../media/image18.jpeg"/><Relationship Id="rId14" Type="http://schemas.openxmlformats.org/officeDocument/2006/relationships/tags" Target="../tags/tag119.xml"/><Relationship Id="rId13" Type="http://schemas.openxmlformats.org/officeDocument/2006/relationships/tags" Target="../tags/tag118.xml"/><Relationship Id="rId12" Type="http://schemas.openxmlformats.org/officeDocument/2006/relationships/tags" Target="../tags/tag117.xml"/><Relationship Id="rId11" Type="http://schemas.openxmlformats.org/officeDocument/2006/relationships/tags" Target="../tags/tag116.xml"/><Relationship Id="rId10" Type="http://schemas.openxmlformats.org/officeDocument/2006/relationships/tags" Target="../tags/tag115.xml"/><Relationship Id="rId1" Type="http://schemas.openxmlformats.org/officeDocument/2006/relationships/tags" Target="../tags/tag106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tags" Target="../tags/tag127.xml"/><Relationship Id="rId7" Type="http://schemas.openxmlformats.org/officeDocument/2006/relationships/tags" Target="../tags/tag126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7" Type="http://schemas.openxmlformats.org/officeDocument/2006/relationships/slideLayout" Target="../slideLayouts/slideLayout2.xml"/><Relationship Id="rId16" Type="http://schemas.openxmlformats.org/officeDocument/2006/relationships/hyperlink" Target="https://zh.wikipedia.org/zh-cn/%E7%BA%A2%E9%BB%91%E6%A0%91" TargetMode="External"/><Relationship Id="rId15" Type="http://schemas.openxmlformats.org/officeDocument/2006/relationships/tags" Target="../tags/tag133.xml"/><Relationship Id="rId14" Type="http://schemas.openxmlformats.org/officeDocument/2006/relationships/image" Target="../media/image27.png"/><Relationship Id="rId13" Type="http://schemas.openxmlformats.org/officeDocument/2006/relationships/tags" Target="../tags/tag132.xml"/><Relationship Id="rId12" Type="http://schemas.openxmlformats.org/officeDocument/2006/relationships/tags" Target="../tags/tag131.xml"/><Relationship Id="rId11" Type="http://schemas.openxmlformats.org/officeDocument/2006/relationships/tags" Target="../tags/tag130.xml"/><Relationship Id="rId10" Type="http://schemas.openxmlformats.org/officeDocument/2006/relationships/tags" Target="../tags/tag129.xml"/><Relationship Id="rId1" Type="http://schemas.openxmlformats.org/officeDocument/2006/relationships/tags" Target="../tags/tag120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40.xml"/><Relationship Id="rId8" Type="http://schemas.openxmlformats.org/officeDocument/2006/relationships/tags" Target="../tags/tag139.xml"/><Relationship Id="rId7" Type="http://schemas.openxmlformats.org/officeDocument/2006/relationships/tags" Target="../tags/tag138.xml"/><Relationship Id="rId6" Type="http://schemas.openxmlformats.org/officeDocument/2006/relationships/tags" Target="../tags/tag137.xml"/><Relationship Id="rId5" Type="http://schemas.openxmlformats.org/officeDocument/2006/relationships/tags" Target="../tags/tag136.xml"/><Relationship Id="rId4" Type="http://schemas.openxmlformats.org/officeDocument/2006/relationships/image" Target="../media/image29.png"/><Relationship Id="rId3" Type="http://schemas.openxmlformats.org/officeDocument/2006/relationships/tags" Target="../tags/tag135.x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30.png"/><Relationship Id="rId2" Type="http://schemas.openxmlformats.org/officeDocument/2006/relationships/image" Target="../media/image28.png"/><Relationship Id="rId19" Type="http://schemas.openxmlformats.org/officeDocument/2006/relationships/tags" Target="../tags/tag150.xml"/><Relationship Id="rId18" Type="http://schemas.openxmlformats.org/officeDocument/2006/relationships/tags" Target="../tags/tag149.xml"/><Relationship Id="rId17" Type="http://schemas.openxmlformats.org/officeDocument/2006/relationships/tags" Target="../tags/tag148.xml"/><Relationship Id="rId16" Type="http://schemas.openxmlformats.org/officeDocument/2006/relationships/tags" Target="../tags/tag147.xml"/><Relationship Id="rId15" Type="http://schemas.openxmlformats.org/officeDocument/2006/relationships/tags" Target="../tags/tag146.xml"/><Relationship Id="rId14" Type="http://schemas.openxmlformats.org/officeDocument/2006/relationships/tags" Target="../tags/tag145.xml"/><Relationship Id="rId13" Type="http://schemas.openxmlformats.org/officeDocument/2006/relationships/tags" Target="../tags/tag144.xml"/><Relationship Id="rId12" Type="http://schemas.openxmlformats.org/officeDocument/2006/relationships/tags" Target="../tags/tag143.xml"/><Relationship Id="rId11" Type="http://schemas.openxmlformats.org/officeDocument/2006/relationships/tags" Target="../tags/tag142.xml"/><Relationship Id="rId10" Type="http://schemas.openxmlformats.org/officeDocument/2006/relationships/tags" Target="../tags/tag141.xml"/><Relationship Id="rId1" Type="http://schemas.openxmlformats.org/officeDocument/2006/relationships/tags" Target="../tags/tag134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59.xml"/><Relationship Id="rId8" Type="http://schemas.openxmlformats.org/officeDocument/2006/relationships/tags" Target="../tags/tag158.xml"/><Relationship Id="rId7" Type="http://schemas.openxmlformats.org/officeDocument/2006/relationships/tags" Target="../tags/tag157.xml"/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4" Type="http://schemas.openxmlformats.org/officeDocument/2006/relationships/tags" Target="../tags/tag154.xml"/><Relationship Id="rId3" Type="http://schemas.openxmlformats.org/officeDocument/2006/relationships/tags" Target="../tags/tag153.xml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34.jpeg"/><Relationship Id="rId21" Type="http://schemas.openxmlformats.org/officeDocument/2006/relationships/tags" Target="../tags/tag168.xml"/><Relationship Id="rId20" Type="http://schemas.openxmlformats.org/officeDocument/2006/relationships/tags" Target="../tags/tag167.xml"/><Relationship Id="rId2" Type="http://schemas.openxmlformats.org/officeDocument/2006/relationships/tags" Target="../tags/tag152.xml"/><Relationship Id="rId19" Type="http://schemas.openxmlformats.org/officeDocument/2006/relationships/image" Target="../media/image33.png"/><Relationship Id="rId18" Type="http://schemas.openxmlformats.org/officeDocument/2006/relationships/tags" Target="../tags/tag166.xml"/><Relationship Id="rId17" Type="http://schemas.openxmlformats.org/officeDocument/2006/relationships/image" Target="../media/image32.png"/><Relationship Id="rId16" Type="http://schemas.openxmlformats.org/officeDocument/2006/relationships/tags" Target="../tags/tag165.xml"/><Relationship Id="rId15" Type="http://schemas.openxmlformats.org/officeDocument/2006/relationships/image" Target="../media/image31.png"/><Relationship Id="rId14" Type="http://schemas.openxmlformats.org/officeDocument/2006/relationships/tags" Target="../tags/tag164.xml"/><Relationship Id="rId13" Type="http://schemas.openxmlformats.org/officeDocument/2006/relationships/tags" Target="../tags/tag163.xml"/><Relationship Id="rId12" Type="http://schemas.openxmlformats.org/officeDocument/2006/relationships/tags" Target="../tags/tag162.xml"/><Relationship Id="rId11" Type="http://schemas.openxmlformats.org/officeDocument/2006/relationships/tags" Target="../tags/tag161.xml"/><Relationship Id="rId10" Type="http://schemas.openxmlformats.org/officeDocument/2006/relationships/tags" Target="../tags/tag160.xml"/><Relationship Id="rId1" Type="http://schemas.openxmlformats.org/officeDocument/2006/relationships/tags" Target="../tags/tag151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77.xml"/><Relationship Id="rId8" Type="http://schemas.openxmlformats.org/officeDocument/2006/relationships/tags" Target="../tags/tag176.xml"/><Relationship Id="rId7" Type="http://schemas.openxmlformats.org/officeDocument/2006/relationships/tags" Target="../tags/tag175.xml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36.png"/><Relationship Id="rId15" Type="http://schemas.openxmlformats.org/officeDocument/2006/relationships/tags" Target="../tags/tag182.xml"/><Relationship Id="rId14" Type="http://schemas.openxmlformats.org/officeDocument/2006/relationships/image" Target="../media/image35.jpeg"/><Relationship Id="rId13" Type="http://schemas.openxmlformats.org/officeDocument/2006/relationships/tags" Target="../tags/tag181.xml"/><Relationship Id="rId12" Type="http://schemas.openxmlformats.org/officeDocument/2006/relationships/tags" Target="../tags/tag180.xml"/><Relationship Id="rId11" Type="http://schemas.openxmlformats.org/officeDocument/2006/relationships/tags" Target="../tags/tag179.xml"/><Relationship Id="rId10" Type="http://schemas.openxmlformats.org/officeDocument/2006/relationships/tags" Target="../tags/tag178.xml"/><Relationship Id="rId1" Type="http://schemas.openxmlformats.org/officeDocument/2006/relationships/tags" Target="../tags/tag169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91.xml"/><Relationship Id="rId8" Type="http://schemas.openxmlformats.org/officeDocument/2006/relationships/tags" Target="../tags/tag190.xml"/><Relationship Id="rId7" Type="http://schemas.openxmlformats.org/officeDocument/2006/relationships/tags" Target="../tags/tag189.xml"/><Relationship Id="rId6" Type="http://schemas.openxmlformats.org/officeDocument/2006/relationships/tags" Target="../tags/tag188.xml"/><Relationship Id="rId5" Type="http://schemas.openxmlformats.org/officeDocument/2006/relationships/tags" Target="../tags/tag187.xml"/><Relationship Id="rId4" Type="http://schemas.openxmlformats.org/officeDocument/2006/relationships/tags" Target="../tags/tag186.xml"/><Relationship Id="rId3" Type="http://schemas.openxmlformats.org/officeDocument/2006/relationships/tags" Target="../tags/tag185.xml"/><Relationship Id="rId2" Type="http://schemas.openxmlformats.org/officeDocument/2006/relationships/tags" Target="../tags/tag184.x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38.png"/><Relationship Id="rId15" Type="http://schemas.openxmlformats.org/officeDocument/2006/relationships/tags" Target="../tags/tag196.xml"/><Relationship Id="rId14" Type="http://schemas.openxmlformats.org/officeDocument/2006/relationships/image" Target="../media/image37.jpeg"/><Relationship Id="rId13" Type="http://schemas.openxmlformats.org/officeDocument/2006/relationships/tags" Target="../tags/tag195.xml"/><Relationship Id="rId12" Type="http://schemas.openxmlformats.org/officeDocument/2006/relationships/tags" Target="../tags/tag194.xml"/><Relationship Id="rId11" Type="http://schemas.openxmlformats.org/officeDocument/2006/relationships/tags" Target="../tags/tag193.xml"/><Relationship Id="rId10" Type="http://schemas.openxmlformats.org/officeDocument/2006/relationships/tags" Target="../tags/tag192.xml"/><Relationship Id="rId1" Type="http://schemas.openxmlformats.org/officeDocument/2006/relationships/tags" Target="../tags/tag183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205.xml"/><Relationship Id="rId8" Type="http://schemas.openxmlformats.org/officeDocument/2006/relationships/tags" Target="../tags/tag204.xml"/><Relationship Id="rId7" Type="http://schemas.openxmlformats.org/officeDocument/2006/relationships/tags" Target="../tags/tag203.xml"/><Relationship Id="rId6" Type="http://schemas.openxmlformats.org/officeDocument/2006/relationships/tags" Target="../tags/tag202.xml"/><Relationship Id="rId5" Type="http://schemas.openxmlformats.org/officeDocument/2006/relationships/tags" Target="../tags/tag201.xml"/><Relationship Id="rId4" Type="http://schemas.openxmlformats.org/officeDocument/2006/relationships/tags" Target="../tags/tag200.xml"/><Relationship Id="rId3" Type="http://schemas.openxmlformats.org/officeDocument/2006/relationships/tags" Target="../tags/tag199.xml"/><Relationship Id="rId2" Type="http://schemas.openxmlformats.org/officeDocument/2006/relationships/tags" Target="../tags/tag198.xml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41.png"/><Relationship Id="rId17" Type="http://schemas.openxmlformats.org/officeDocument/2006/relationships/tags" Target="../tags/tag211.xml"/><Relationship Id="rId16" Type="http://schemas.openxmlformats.org/officeDocument/2006/relationships/tags" Target="../tags/tag210.xml"/><Relationship Id="rId15" Type="http://schemas.openxmlformats.org/officeDocument/2006/relationships/image" Target="../media/image40.png"/><Relationship Id="rId14" Type="http://schemas.openxmlformats.org/officeDocument/2006/relationships/image" Target="../media/image39.jpeg"/><Relationship Id="rId13" Type="http://schemas.openxmlformats.org/officeDocument/2006/relationships/tags" Target="../tags/tag209.xml"/><Relationship Id="rId12" Type="http://schemas.openxmlformats.org/officeDocument/2006/relationships/tags" Target="../tags/tag208.xml"/><Relationship Id="rId11" Type="http://schemas.openxmlformats.org/officeDocument/2006/relationships/tags" Target="../tags/tag207.xml"/><Relationship Id="rId10" Type="http://schemas.openxmlformats.org/officeDocument/2006/relationships/tags" Target="../tags/tag206.xml"/><Relationship Id="rId1" Type="http://schemas.openxmlformats.org/officeDocument/2006/relationships/tags" Target="../tags/tag197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219.xml"/><Relationship Id="rId8" Type="http://schemas.openxmlformats.org/officeDocument/2006/relationships/tags" Target="../tags/tag218.xml"/><Relationship Id="rId7" Type="http://schemas.openxmlformats.org/officeDocument/2006/relationships/tags" Target="../tags/tag217.xml"/><Relationship Id="rId6" Type="http://schemas.openxmlformats.org/officeDocument/2006/relationships/tags" Target="../tags/tag216.xml"/><Relationship Id="rId5" Type="http://schemas.openxmlformats.org/officeDocument/2006/relationships/tags" Target="../tags/tag215.xml"/><Relationship Id="rId4" Type="http://schemas.openxmlformats.org/officeDocument/2006/relationships/tags" Target="../tags/tag214.xml"/><Relationship Id="rId3" Type="http://schemas.openxmlformats.org/officeDocument/2006/relationships/tags" Target="../tags/tag213.xml"/><Relationship Id="rId2" Type="http://schemas.openxmlformats.org/officeDocument/2006/relationships/tags" Target="../tags/tag212.xml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227.xml"/><Relationship Id="rId17" Type="http://schemas.openxmlformats.org/officeDocument/2006/relationships/tags" Target="../tags/tag226.xml"/><Relationship Id="rId16" Type="http://schemas.openxmlformats.org/officeDocument/2006/relationships/image" Target="../media/image18.jpeg"/><Relationship Id="rId15" Type="http://schemas.openxmlformats.org/officeDocument/2006/relationships/tags" Target="../tags/tag225.xml"/><Relationship Id="rId14" Type="http://schemas.openxmlformats.org/officeDocument/2006/relationships/tags" Target="../tags/tag224.xml"/><Relationship Id="rId13" Type="http://schemas.openxmlformats.org/officeDocument/2006/relationships/tags" Target="../tags/tag223.xml"/><Relationship Id="rId12" Type="http://schemas.openxmlformats.org/officeDocument/2006/relationships/tags" Target="../tags/tag222.xml"/><Relationship Id="rId11" Type="http://schemas.openxmlformats.org/officeDocument/2006/relationships/tags" Target="../tags/tag221.xml"/><Relationship Id="rId10" Type="http://schemas.openxmlformats.org/officeDocument/2006/relationships/tags" Target="../tags/tag220.xml"/><Relationship Id="rId1" Type="http://schemas.openxmlformats.org/officeDocument/2006/relationships/image" Target="../media/image4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3" Type="http://schemas.openxmlformats.org/officeDocument/2006/relationships/notesSlide" Target="../notesSlides/notesSlide2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236.xml"/><Relationship Id="rId8" Type="http://schemas.openxmlformats.org/officeDocument/2006/relationships/tags" Target="../tags/tag235.xml"/><Relationship Id="rId7" Type="http://schemas.openxmlformats.org/officeDocument/2006/relationships/tags" Target="../tags/tag234.xml"/><Relationship Id="rId6" Type="http://schemas.openxmlformats.org/officeDocument/2006/relationships/tags" Target="../tags/tag233.xml"/><Relationship Id="rId5" Type="http://schemas.openxmlformats.org/officeDocument/2006/relationships/tags" Target="../tags/tag232.xml"/><Relationship Id="rId4" Type="http://schemas.openxmlformats.org/officeDocument/2006/relationships/tags" Target="../tags/tag231.xml"/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5" Type="http://schemas.openxmlformats.org/officeDocument/2006/relationships/notesSlide" Target="../notesSlides/notesSlide9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44.png"/><Relationship Id="rId12" Type="http://schemas.openxmlformats.org/officeDocument/2006/relationships/tags" Target="../tags/tag238.xml"/><Relationship Id="rId11" Type="http://schemas.openxmlformats.org/officeDocument/2006/relationships/image" Target="../media/image43.png"/><Relationship Id="rId10" Type="http://schemas.openxmlformats.org/officeDocument/2006/relationships/tags" Target="../tags/tag237.xml"/><Relationship Id="rId1" Type="http://schemas.openxmlformats.org/officeDocument/2006/relationships/tags" Target="../tags/tag228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.jpeg"/><Relationship Id="rId8" Type="http://schemas.openxmlformats.org/officeDocument/2006/relationships/image" Target="../media/image47.png"/><Relationship Id="rId7" Type="http://schemas.openxmlformats.org/officeDocument/2006/relationships/image" Target="../media/image46.png"/><Relationship Id="rId6" Type="http://schemas.openxmlformats.org/officeDocument/2006/relationships/tags" Target="../tags/tag243.xml"/><Relationship Id="rId5" Type="http://schemas.openxmlformats.org/officeDocument/2006/relationships/tags" Target="../tags/tag242.xml"/><Relationship Id="rId4" Type="http://schemas.openxmlformats.org/officeDocument/2006/relationships/tags" Target="../tags/tag241.xml"/><Relationship Id="rId3" Type="http://schemas.openxmlformats.org/officeDocument/2006/relationships/tags" Target="../tags/tag240.xml"/><Relationship Id="rId2" Type="http://schemas.openxmlformats.org/officeDocument/2006/relationships/tags" Target="../tags/tag239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247.xml"/><Relationship Id="rId14" Type="http://schemas.openxmlformats.org/officeDocument/2006/relationships/tags" Target="../tags/tag246.xml"/><Relationship Id="rId13" Type="http://schemas.openxmlformats.org/officeDocument/2006/relationships/tags" Target="../tags/tag245.xml"/><Relationship Id="rId12" Type="http://schemas.openxmlformats.org/officeDocument/2006/relationships/tags" Target="../tags/tag244.xml"/><Relationship Id="rId11" Type="http://schemas.openxmlformats.org/officeDocument/2006/relationships/image" Target="../media/image50.png"/><Relationship Id="rId10" Type="http://schemas.openxmlformats.org/officeDocument/2006/relationships/image" Target="../media/image49.png"/><Relationship Id="rId1" Type="http://schemas.openxmlformats.org/officeDocument/2006/relationships/image" Target="../media/image45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48.xml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hyperlink" Target="https://www.bilibili.com/video/BV14G411Q71q/" TargetMode="External"/><Relationship Id="rId8" Type="http://schemas.openxmlformats.org/officeDocument/2006/relationships/hyperlink" Target="https://www.bilibili.com/video/BV1va411a7pc/" TargetMode="External"/><Relationship Id="rId7" Type="http://schemas.openxmlformats.org/officeDocument/2006/relationships/hyperlink" Target="https://www.bilibili.com/video/BV1GG4y1H7tK/" TargetMode="External"/><Relationship Id="rId6" Type="http://schemas.openxmlformats.org/officeDocument/2006/relationships/hyperlink" Target="https://www.bilibili.com/video/BV1sS4y1w7Cf/" TargetMode="External"/><Relationship Id="rId5" Type="http://schemas.openxmlformats.org/officeDocument/2006/relationships/hyperlink" Target="https://www.bilibili.com/video/BV1ge411L7Sh/" TargetMode="External"/><Relationship Id="rId4" Type="http://schemas.openxmlformats.org/officeDocument/2006/relationships/hyperlink" Target="https://www.bilibili.com/video/BV1MW4y187AH/" TargetMode="External"/><Relationship Id="rId3" Type="http://schemas.openxmlformats.org/officeDocument/2006/relationships/hyperlink" Target="https://www.bilibili.com/video/BV1sV4y147Jz/" TargetMode="External"/><Relationship Id="rId29" Type="http://schemas.openxmlformats.org/officeDocument/2006/relationships/notesSlide" Target="../notesSlides/notesSlide11.xml"/><Relationship Id="rId28" Type="http://schemas.openxmlformats.org/officeDocument/2006/relationships/slideLayout" Target="../slideLayouts/slideLayout2.xml"/><Relationship Id="rId27" Type="http://schemas.openxmlformats.org/officeDocument/2006/relationships/tags" Target="../tags/tag256.xml"/><Relationship Id="rId26" Type="http://schemas.openxmlformats.org/officeDocument/2006/relationships/tags" Target="../tags/tag255.xml"/><Relationship Id="rId25" Type="http://schemas.openxmlformats.org/officeDocument/2006/relationships/tags" Target="../tags/tag254.xml"/><Relationship Id="rId24" Type="http://schemas.openxmlformats.org/officeDocument/2006/relationships/tags" Target="../tags/tag253.xml"/><Relationship Id="rId23" Type="http://schemas.openxmlformats.org/officeDocument/2006/relationships/image" Target="../media/image52.png"/><Relationship Id="rId22" Type="http://schemas.openxmlformats.org/officeDocument/2006/relationships/tags" Target="../tags/tag252.xml"/><Relationship Id="rId21" Type="http://schemas.openxmlformats.org/officeDocument/2006/relationships/tags" Target="../tags/tag251.xml"/><Relationship Id="rId20" Type="http://schemas.openxmlformats.org/officeDocument/2006/relationships/tags" Target="../tags/tag250.xml"/><Relationship Id="rId2" Type="http://schemas.openxmlformats.org/officeDocument/2006/relationships/hyperlink" Target="https://www.bilibili.com/video/BV1Fd4y1T7pD/" TargetMode="External"/><Relationship Id="rId19" Type="http://schemas.openxmlformats.org/officeDocument/2006/relationships/tags" Target="../tags/tag249.xml"/><Relationship Id="rId18" Type="http://schemas.openxmlformats.org/officeDocument/2006/relationships/hyperlink" Target="https://app0k9osxub4596.h5.xiaoeknow.com/p/decorate/page/eyJpZCI6NDI3OTU2MiwiY2hhbm5lbF9pZCI6IiJ9" TargetMode="External"/><Relationship Id="rId17" Type="http://schemas.openxmlformats.org/officeDocument/2006/relationships/hyperlink" Target="https://www.bilibili.com/video/BV1n7411A7x3/" TargetMode="External"/><Relationship Id="rId16" Type="http://schemas.openxmlformats.org/officeDocument/2006/relationships/hyperlink" Target="https://zhuanlan.zhihu.com/p/581952225" TargetMode="External"/><Relationship Id="rId15" Type="http://schemas.openxmlformats.org/officeDocument/2006/relationships/hyperlink" Target="https://www.bilibili.com/video/BV1T94y1n76U/" TargetMode="External"/><Relationship Id="rId14" Type="http://schemas.openxmlformats.org/officeDocument/2006/relationships/hyperlink" Target="https://blog.csdn.net/weixin_43512663/article/details/90138105" TargetMode="External"/><Relationship Id="rId13" Type="http://schemas.openxmlformats.org/officeDocument/2006/relationships/hyperlink" Target="https://zhuanlan.zhihu.com/p/145006031" TargetMode="External"/><Relationship Id="rId12" Type="http://schemas.openxmlformats.org/officeDocument/2006/relationships/hyperlink" Target="https://mp.weixin.qq.com/s/9-M9V12JBl41PiygZUgJ_w" TargetMode="External"/><Relationship Id="rId11" Type="http://schemas.openxmlformats.org/officeDocument/2006/relationships/hyperlink" Target="https://www.bilibili.com/video/BV1Ce4y1Q76H/" TargetMode="External"/><Relationship Id="rId10" Type="http://schemas.openxmlformats.org/officeDocument/2006/relationships/hyperlink" Target="https://www.bilibili.com/video/BV1BB4y1X7u3/" TargetMode="External"/><Relationship Id="rId1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7" Type="http://schemas.openxmlformats.org/officeDocument/2006/relationships/notesSlide" Target="../notesSlides/notesSlide4.xml"/><Relationship Id="rId26" Type="http://schemas.openxmlformats.org/officeDocument/2006/relationships/slideLayout" Target="../slideLayouts/slideLayout2.xml"/><Relationship Id="rId25" Type="http://schemas.openxmlformats.org/officeDocument/2006/relationships/tags" Target="../tags/tag28.xml"/><Relationship Id="rId24" Type="http://schemas.openxmlformats.org/officeDocument/2006/relationships/image" Target="../media/image10.png"/><Relationship Id="rId23" Type="http://schemas.openxmlformats.org/officeDocument/2006/relationships/tags" Target="../tags/tag27.xml"/><Relationship Id="rId22" Type="http://schemas.openxmlformats.org/officeDocument/2006/relationships/tags" Target="../tags/tag26.xml"/><Relationship Id="rId21" Type="http://schemas.openxmlformats.org/officeDocument/2006/relationships/image" Target="../media/image9.png"/><Relationship Id="rId20" Type="http://schemas.openxmlformats.org/officeDocument/2006/relationships/tags" Target="../tags/tag25.xml"/><Relationship Id="rId2" Type="http://schemas.openxmlformats.org/officeDocument/2006/relationships/tags" Target="../tags/tag13.xml"/><Relationship Id="rId19" Type="http://schemas.openxmlformats.org/officeDocument/2006/relationships/image" Target="../media/image8.png"/><Relationship Id="rId18" Type="http://schemas.openxmlformats.org/officeDocument/2006/relationships/tags" Target="../tags/tag24.xml"/><Relationship Id="rId17" Type="http://schemas.openxmlformats.org/officeDocument/2006/relationships/image" Target="../media/image7.png"/><Relationship Id="rId16" Type="http://schemas.openxmlformats.org/officeDocument/2006/relationships/tags" Target="../tags/tag23.xml"/><Relationship Id="rId15" Type="http://schemas.openxmlformats.org/officeDocument/2006/relationships/image" Target="../media/image6.png"/><Relationship Id="rId14" Type="http://schemas.openxmlformats.org/officeDocument/2006/relationships/tags" Target="../tags/tag22.xml"/><Relationship Id="rId13" Type="http://schemas.openxmlformats.org/officeDocument/2006/relationships/hyperlink" Target="https://www.bilibili.com/video/BV1Fd4y1T7pD/" TargetMode="External"/><Relationship Id="rId12" Type="http://schemas.openxmlformats.org/officeDocument/2006/relationships/tags" Target="../tags/tag21.xml"/><Relationship Id="rId11" Type="http://schemas.openxmlformats.org/officeDocument/2006/relationships/image" Target="../media/image5.jpeg"/><Relationship Id="rId10" Type="http://schemas.openxmlformats.org/officeDocument/2006/relationships/image" Target="../media/image4.jpeg"/><Relationship Id="rId1" Type="http://schemas.openxmlformats.org/officeDocument/2006/relationships/tags" Target="../tags/tag1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image" Target="../media/image11.png"/><Relationship Id="rId19" Type="http://schemas.openxmlformats.org/officeDocument/2006/relationships/notesSlide" Target="../notesSlides/notesSlide5.xml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15.png"/><Relationship Id="rId16" Type="http://schemas.openxmlformats.org/officeDocument/2006/relationships/image" Target="../media/image14.png"/><Relationship Id="rId15" Type="http://schemas.openxmlformats.org/officeDocument/2006/relationships/image" Target="../media/image13.png"/><Relationship Id="rId14" Type="http://schemas.openxmlformats.org/officeDocument/2006/relationships/tags" Target="../tags/tag41.xml"/><Relationship Id="rId13" Type="http://schemas.openxmlformats.org/officeDocument/2006/relationships/image" Target="../media/image12.png"/><Relationship Id="rId12" Type="http://schemas.openxmlformats.org/officeDocument/2006/relationships/tags" Target="../tags/tag40.xml"/><Relationship Id="rId11" Type="http://schemas.openxmlformats.org/officeDocument/2006/relationships/tags" Target="../tags/tag39.xml"/><Relationship Id="rId10" Type="http://schemas.openxmlformats.org/officeDocument/2006/relationships/tags" Target="../tags/tag38.xml"/><Relationship Id="rId1" Type="http://schemas.openxmlformats.org/officeDocument/2006/relationships/tags" Target="../tags/tag30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51.xml"/><Relationship Id="rId8" Type="http://schemas.openxmlformats.org/officeDocument/2006/relationships/tags" Target="../tags/tag50.xml"/><Relationship Id="rId7" Type="http://schemas.openxmlformats.org/officeDocument/2006/relationships/tags" Target="../tags/tag49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5" Type="http://schemas.openxmlformats.org/officeDocument/2006/relationships/notesSlide" Target="../notesSlides/notesSlide6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7.png"/><Relationship Id="rId12" Type="http://schemas.openxmlformats.org/officeDocument/2006/relationships/tags" Target="../tags/tag53.xml"/><Relationship Id="rId11" Type="http://schemas.openxmlformats.org/officeDocument/2006/relationships/image" Target="../media/image16.png"/><Relationship Id="rId10" Type="http://schemas.openxmlformats.org/officeDocument/2006/relationships/tags" Target="../tags/tag52.xml"/><Relationship Id="rId1" Type="http://schemas.openxmlformats.org/officeDocument/2006/relationships/tags" Target="../tags/tag4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tags" Target="../tags/tag62.xml"/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14.png"/><Relationship Id="rId15" Type="http://schemas.openxmlformats.org/officeDocument/2006/relationships/tags" Target="../tags/tag68.xml"/><Relationship Id="rId14" Type="http://schemas.openxmlformats.org/officeDocument/2006/relationships/image" Target="../media/image18.jpeg"/><Relationship Id="rId13" Type="http://schemas.openxmlformats.org/officeDocument/2006/relationships/tags" Target="../tags/tag67.xml"/><Relationship Id="rId12" Type="http://schemas.openxmlformats.org/officeDocument/2006/relationships/tags" Target="../tags/tag66.xml"/><Relationship Id="rId11" Type="http://schemas.openxmlformats.org/officeDocument/2006/relationships/tags" Target="../tags/tag65.xml"/><Relationship Id="rId10" Type="http://schemas.openxmlformats.org/officeDocument/2006/relationships/tags" Target="../tags/tag64.xml"/><Relationship Id="rId1" Type="http://schemas.openxmlformats.org/officeDocument/2006/relationships/tags" Target="../tags/tag55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9" Type="http://schemas.openxmlformats.org/officeDocument/2006/relationships/image" Target="../media/image20.png"/><Relationship Id="rId18" Type="http://schemas.openxmlformats.org/officeDocument/2006/relationships/tags" Target="../tags/tag85.xml"/><Relationship Id="rId17" Type="http://schemas.openxmlformats.org/officeDocument/2006/relationships/tags" Target="../tags/tag84.xml"/><Relationship Id="rId16" Type="http://schemas.openxmlformats.org/officeDocument/2006/relationships/tags" Target="../tags/tag83.xml"/><Relationship Id="rId15" Type="http://schemas.openxmlformats.org/officeDocument/2006/relationships/tags" Target="../tags/tag82.xml"/><Relationship Id="rId14" Type="http://schemas.openxmlformats.org/officeDocument/2006/relationships/tags" Target="../tags/tag81.xml"/><Relationship Id="rId13" Type="http://schemas.openxmlformats.org/officeDocument/2006/relationships/tags" Target="../tags/tag80.xml"/><Relationship Id="rId12" Type="http://schemas.openxmlformats.org/officeDocument/2006/relationships/tags" Target="../tags/tag79.xml"/><Relationship Id="rId11" Type="http://schemas.openxmlformats.org/officeDocument/2006/relationships/tags" Target="../tags/tag78.xml"/><Relationship Id="rId10" Type="http://schemas.openxmlformats.org/officeDocument/2006/relationships/tags" Target="../tags/tag77.xml"/><Relationship Id="rId1" Type="http://schemas.openxmlformats.org/officeDocument/2006/relationships/tags" Target="../tags/tag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031341" y="1312850"/>
            <a:ext cx="5340191" cy="13608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4200" b="1">
                <a:solidFill>
                  <a:srgbClr val="1B4367"/>
                </a:solidFill>
                <a:cs typeface="+mn-ea"/>
                <a:sym typeface="+mn-lt"/>
              </a:rPr>
              <a:t>基于</a:t>
            </a:r>
            <a:r>
              <a:rPr lang="en-US" altLang="zh-CN" sz="4200" b="1">
                <a:solidFill>
                  <a:srgbClr val="1B4367"/>
                </a:solidFill>
                <a:cs typeface="+mn-ea"/>
                <a:sym typeface="+mn-lt"/>
              </a:rPr>
              <a:t>C</a:t>
            </a:r>
            <a:r>
              <a:rPr lang="zh-CN" altLang="en-US" sz="4200" b="1">
                <a:solidFill>
                  <a:srgbClr val="1B4367"/>
                </a:solidFill>
                <a:cs typeface="+mn-ea"/>
                <a:sym typeface="+mn-lt"/>
              </a:rPr>
              <a:t>语言实现内存</a:t>
            </a:r>
            <a:r>
              <a:rPr lang="zh-CN" altLang="en-US" sz="4200" b="1">
                <a:solidFill>
                  <a:srgbClr val="1B4367"/>
                </a:solidFill>
                <a:cs typeface="+mn-ea"/>
                <a:sym typeface="+mn-lt"/>
              </a:rPr>
              <a:t>型数据库</a:t>
            </a:r>
            <a:r>
              <a:rPr lang="en-US" altLang="zh-CN" sz="4200" b="1">
                <a:solidFill>
                  <a:srgbClr val="1B4367"/>
                </a:solidFill>
                <a:cs typeface="+mn-ea"/>
                <a:sym typeface="+mn-lt"/>
              </a:rPr>
              <a:t>(kv</a:t>
            </a:r>
            <a:r>
              <a:rPr lang="zh-CN" altLang="en-US" sz="4200" b="1">
                <a:solidFill>
                  <a:srgbClr val="1B4367"/>
                </a:solidFill>
                <a:cs typeface="+mn-ea"/>
                <a:sym typeface="+mn-lt"/>
              </a:rPr>
              <a:t>存储</a:t>
            </a:r>
            <a:r>
              <a:rPr lang="en-US" altLang="zh-CN" sz="4200" b="1">
                <a:solidFill>
                  <a:srgbClr val="1B4367"/>
                </a:solidFill>
                <a:cs typeface="+mn-ea"/>
                <a:sym typeface="+mn-lt"/>
              </a:rPr>
              <a:t>)</a:t>
            </a:r>
            <a:endParaRPr lang="en-US" altLang="zh-CN" sz="4200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66689" y="2945593"/>
            <a:ext cx="5358765" cy="2914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eaLnBrk="0" latinLnBrk="0" hangingPunct="0"/>
            <a:r>
              <a:rPr lang="zh-CN" altLang="en-US" sz="1450">
                <a:solidFill>
                  <a:srgbClr val="1B4367"/>
                </a:solidFill>
                <a:cs typeface="+mn-ea"/>
                <a:sym typeface="+mn-lt"/>
              </a:rPr>
              <a:t>仿照</a:t>
            </a:r>
            <a:r>
              <a:rPr lang="en-US" altLang="zh-CN" sz="1450">
                <a:solidFill>
                  <a:srgbClr val="1B4367"/>
                </a:solidFill>
                <a:cs typeface="+mn-ea"/>
                <a:sym typeface="+mn-lt"/>
              </a:rPr>
              <a:t>Redis</a:t>
            </a:r>
            <a:r>
              <a:rPr lang="zh-CN" altLang="en-US" sz="1450">
                <a:solidFill>
                  <a:srgbClr val="1B4367"/>
                </a:solidFill>
                <a:cs typeface="+mn-ea"/>
                <a:sym typeface="+mn-lt"/>
              </a:rPr>
              <a:t>指令：</a:t>
            </a:r>
            <a:r>
              <a:rPr lang="en-US" altLang="zh-CN" sz="1450">
                <a:solidFill>
                  <a:srgbClr val="1B4367"/>
                </a:solidFill>
                <a:cs typeface="+mn-ea"/>
                <a:sym typeface="+mn-lt"/>
              </a:rPr>
              <a:t>SET/GET/DELETE/COUNT/</a:t>
            </a:r>
            <a:r>
              <a:rPr lang="en-US" altLang="zh-CN" sz="1450">
                <a:solidFill>
                  <a:srgbClr val="1B4367"/>
                </a:solidFill>
                <a:cs typeface="+mn-ea"/>
                <a:sym typeface="+mn-lt"/>
              </a:rPr>
              <a:t>EXIST</a:t>
            </a:r>
            <a:endParaRPr lang="en-US" altLang="zh-CN" sz="145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21" name="TextBox 120"/>
          <p:cNvSpPr txBox="1"/>
          <p:nvPr>
            <p:custDataLst>
              <p:tags r:id="rId2"/>
            </p:custDataLst>
          </p:nvPr>
        </p:nvSpPr>
        <p:spPr>
          <a:xfrm>
            <a:off x="3138805" y="3420110"/>
            <a:ext cx="3804285" cy="511943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bg1"/>
                </a:solidFill>
                <a:cs typeface="+mn-ea"/>
                <a:sym typeface="+mn-lt"/>
              </a:rPr>
              <a:t>开发人员：虎慕</a:t>
            </a:r>
            <a:r>
              <a:rPr lang="en-US" altLang="zh-CN" sz="1200">
                <a:solidFill>
                  <a:schemeClr val="bg1"/>
                </a:solidFill>
                <a:cs typeface="+mn-ea"/>
                <a:sym typeface="+mn-lt"/>
              </a:rPr>
              <a:t>         </a:t>
            </a:r>
            <a:r>
              <a:rPr lang="zh-CN" altLang="en-US" sz="1200">
                <a:solidFill>
                  <a:schemeClr val="bg1"/>
                </a:solidFill>
                <a:cs typeface="+mn-ea"/>
                <a:sym typeface="+mn-lt"/>
              </a:rPr>
              <a:t>项目代码量：约</a:t>
            </a:r>
            <a:r>
              <a:rPr lang="en-US" altLang="zh-CN" sz="1200">
                <a:solidFill>
                  <a:schemeClr val="bg1"/>
                </a:solidFill>
                <a:cs typeface="+mn-ea"/>
                <a:sym typeface="+mn-lt"/>
              </a:rPr>
              <a:t>5000</a:t>
            </a:r>
            <a:r>
              <a:rPr lang="zh-CN" altLang="en-US" sz="1200">
                <a:solidFill>
                  <a:schemeClr val="bg1"/>
                </a:solidFill>
                <a:cs typeface="+mn-ea"/>
                <a:sym typeface="+mn-lt"/>
              </a:rPr>
              <a:t>行</a:t>
            </a:r>
            <a:endParaRPr lang="zh-CN" altLang="en-US" sz="120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sz="1200">
                <a:solidFill>
                  <a:schemeClr val="bg1"/>
                </a:solidFill>
                <a:cs typeface="+mn-ea"/>
                <a:sym typeface="+mn-lt"/>
              </a:rPr>
              <a:t>代码</a:t>
            </a:r>
            <a:r>
              <a:rPr lang="zh-CN" altLang="en-US" sz="1200">
                <a:solidFill>
                  <a:schemeClr val="bg1"/>
                </a:solidFill>
                <a:cs typeface="+mn-ea"/>
                <a:sym typeface="+mn-lt"/>
              </a:rPr>
              <a:t>仓库：https://github.com/jjejdhhd/kv-store</a:t>
            </a:r>
            <a:endParaRPr lang="zh-CN" altLang="en-US" sz="120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  <p:bldLst>
      <p:bldP spid="7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2" name="图片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29565" y="885190"/>
            <a:ext cx="4117765" cy="252000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0" y="4803775"/>
            <a:ext cx="2247265" cy="33988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项目背景及成果展示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2247127" y="4803616"/>
            <a:ext cx="2340000" cy="339889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项目原理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6911975" y="4803775"/>
            <a:ext cx="2232025" cy="33988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参考资料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4572000" y="4804410"/>
            <a:ext cx="2339975" cy="33988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性能测试及改进方向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>
            <p:custDataLst>
              <p:tags r:id="rId7"/>
            </p:custDataLst>
          </p:nvPr>
        </p:nvSpPr>
        <p:spPr>
          <a:xfrm>
            <a:off x="1314450" y="0"/>
            <a:ext cx="1463040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zh-CN" altLang="en-US" sz="1700" b="1">
                <a:solidFill>
                  <a:srgbClr val="1B4367"/>
                </a:solidFill>
                <a:cs typeface="+mn-ea"/>
                <a:sym typeface="+mn-lt"/>
              </a:rPr>
              <a:t>网络数据回环</a:t>
            </a:r>
            <a:endParaRPr lang="zh-CN" altLang="en-US" sz="1700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8" name="流程图: 离页连接符 7"/>
          <p:cNvSpPr/>
          <p:nvPr>
            <p:custDataLst>
              <p:tags r:id="rId8"/>
            </p:custDataLst>
          </p:nvPr>
        </p:nvSpPr>
        <p:spPr>
          <a:xfrm>
            <a:off x="0" y="0"/>
            <a:ext cx="329565" cy="360045"/>
          </a:xfrm>
          <a:prstGeom prst="flowChartOffpageConnector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9"/>
            </p:custDataLst>
          </p:nvPr>
        </p:nvSpPr>
        <p:spPr>
          <a:xfrm>
            <a:off x="-35560" y="0"/>
            <a:ext cx="480060" cy="306705"/>
          </a:xfrm>
          <a:prstGeom prst="rect">
            <a:avLst/>
          </a:prstGeom>
          <a:noFill/>
        </p:spPr>
        <p:txBody>
          <a:bodyPr vert="horz" wrap="square" numCol="1" spcCol="0" rtlCol="0" fromWordArt="0" anchor="t" anchorCtr="0" forceAA="0" compatLnSpc="0">
            <a:spAutoFit/>
          </a:bodyPr>
          <a:p>
            <a:pPr>
              <a:buClrTx/>
              <a:buSzTx/>
              <a:buFontTx/>
            </a:pPr>
            <a:r>
              <a:rPr lang="en-US" altLang="zh-CN" b="1">
                <a:solidFill>
                  <a:schemeClr val="bg1"/>
                </a:solidFill>
                <a:sym typeface="+mn-ea"/>
              </a:rPr>
              <a:t>01</a:t>
            </a:r>
            <a:endParaRPr lang="en-US" altLang="zh-CN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14" name="流程图: 离页连接符 13"/>
          <p:cNvSpPr/>
          <p:nvPr>
            <p:custDataLst>
              <p:tags r:id="rId10"/>
            </p:custDataLst>
          </p:nvPr>
        </p:nvSpPr>
        <p:spPr>
          <a:xfrm>
            <a:off x="329565" y="0"/>
            <a:ext cx="329565" cy="360045"/>
          </a:xfrm>
          <a:prstGeom prst="flowChartOffpageConnector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11"/>
            </p:custDataLst>
          </p:nvPr>
        </p:nvSpPr>
        <p:spPr>
          <a:xfrm>
            <a:off x="284480" y="0"/>
            <a:ext cx="4800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02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17" name="流程图: 离页连接符 16"/>
          <p:cNvSpPr/>
          <p:nvPr>
            <p:custDataLst>
              <p:tags r:id="rId12"/>
            </p:custDataLst>
          </p:nvPr>
        </p:nvSpPr>
        <p:spPr>
          <a:xfrm>
            <a:off x="657225" y="0"/>
            <a:ext cx="329565" cy="360045"/>
          </a:xfrm>
          <a:prstGeom prst="flowChartOffpageConnector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13"/>
            </p:custDataLst>
          </p:nvPr>
        </p:nvSpPr>
        <p:spPr>
          <a:xfrm>
            <a:off x="612140" y="0"/>
            <a:ext cx="4800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03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19" name="流程图: 离页连接符 18"/>
          <p:cNvSpPr/>
          <p:nvPr>
            <p:custDataLst>
              <p:tags r:id="rId14"/>
            </p:custDataLst>
          </p:nvPr>
        </p:nvSpPr>
        <p:spPr>
          <a:xfrm>
            <a:off x="985520" y="0"/>
            <a:ext cx="329565" cy="360045"/>
          </a:xfrm>
          <a:prstGeom prst="flowChartOffpageConnector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>
            <p:custDataLst>
              <p:tags r:id="rId15"/>
            </p:custDataLst>
          </p:nvPr>
        </p:nvSpPr>
        <p:spPr>
          <a:xfrm>
            <a:off x="940435" y="0"/>
            <a:ext cx="4800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04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>
            <p:custDataLst>
              <p:tags r:id="rId16"/>
            </p:custDataLst>
          </p:nvPr>
        </p:nvSpPr>
        <p:spPr>
          <a:xfrm>
            <a:off x="3867785" y="4497705"/>
            <a:ext cx="52762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ym typeface="+mn-ea"/>
              </a:rPr>
              <a:t>【</a:t>
            </a:r>
            <a:r>
              <a:rPr lang="en-US" altLang="zh-CN" b="1">
                <a:sym typeface="+mn-ea"/>
              </a:rPr>
              <a:t>2</a:t>
            </a:r>
            <a:r>
              <a:rPr lang="zh-CN" altLang="en-US" b="1">
                <a:sym typeface="+mn-ea"/>
              </a:rPr>
              <a:t>】</a:t>
            </a:r>
            <a:r>
              <a:rPr lang="en-US" altLang="zh-CN" b="1">
                <a:sym typeface="+mn-ea"/>
              </a:rPr>
              <a:t>B</a:t>
            </a:r>
            <a:r>
              <a:rPr lang="zh-CN" altLang="en-US" b="1">
                <a:sym typeface="+mn-ea"/>
              </a:rPr>
              <a:t>站</a:t>
            </a:r>
            <a:r>
              <a:rPr lang="en-US" altLang="zh-CN" b="1">
                <a:sym typeface="+mn-ea"/>
              </a:rPr>
              <a:t>“威哥聊java ”</a:t>
            </a:r>
            <a:r>
              <a:rPr lang="zh-CN" altLang="en-US" b="1">
                <a:sym typeface="+mn-ea"/>
              </a:rPr>
              <a:t>：</a:t>
            </a:r>
            <a:r>
              <a:rPr lang="zh-CN" altLang="en-US" b="1">
                <a:sym typeface="+mn-ea"/>
                <a:hlinkClick r:id="rId17" action="ppaction://hlinkfile"/>
              </a:rPr>
              <a:t>【Java面试】介绍一下Reactor模式</a:t>
            </a:r>
            <a:endParaRPr lang="zh-CN" altLang="en-US" b="1">
              <a:sym typeface="+mn-ea"/>
            </a:endParaRPr>
          </a:p>
        </p:txBody>
      </p:sp>
      <p:pic>
        <p:nvPicPr>
          <p:cNvPr id="112" name="图片 11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00270" y="1510030"/>
            <a:ext cx="1200000" cy="180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738110" y="1510030"/>
            <a:ext cx="1250000" cy="1800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329565" y="3534410"/>
            <a:ext cx="388112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reactor模式</a:t>
            </a:r>
            <a:r>
              <a:rPr lang="zh-CN" altLang="en-US"/>
              <a:t>：也被称为“</a:t>
            </a:r>
            <a:r>
              <a:rPr lang="zh-CN" altLang="en-US" b="1"/>
              <a:t>基于事件驱动</a:t>
            </a:r>
            <a:r>
              <a:rPr lang="zh-CN" altLang="en-US"/>
              <a:t>”，</a:t>
            </a:r>
            <a:endParaRPr lang="zh-CN" altLang="en-US"/>
          </a:p>
          <a:p>
            <a:r>
              <a:rPr lang="zh-CN" altLang="en-US"/>
              <a:t>关键在于：</a:t>
            </a:r>
            <a:r>
              <a:rPr lang="zh-CN" altLang="en-US" b="1"/>
              <a:t>注册事件、监听事件、处理事件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实现：</a:t>
            </a:r>
            <a:r>
              <a:rPr lang="en-US" altLang="zh-CN" b="1"/>
              <a:t>IO</a:t>
            </a:r>
            <a:r>
              <a:rPr lang="zh-CN" altLang="en-US" b="1"/>
              <a:t>多路复用</a:t>
            </a:r>
            <a:r>
              <a:rPr lang="zh-CN" altLang="en-US"/>
              <a:t>（一个线程管理多个</a:t>
            </a:r>
            <a:r>
              <a:rPr lang="zh-CN" altLang="en-US"/>
              <a:t>连接）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8117840" y="1203325"/>
            <a:ext cx="7391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epoll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4983480" y="1203325"/>
            <a:ext cx="8553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主线程</a:t>
            </a:r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5901055" y="1745615"/>
            <a:ext cx="1861820" cy="911225"/>
            <a:chOff x="9293" y="2749"/>
            <a:chExt cx="2932" cy="1435"/>
          </a:xfrm>
        </p:grpSpPr>
        <p:cxnSp>
          <p:nvCxnSpPr>
            <p:cNvPr id="9" name="直接箭头连接符 8"/>
            <p:cNvCxnSpPr/>
            <p:nvPr/>
          </p:nvCxnSpPr>
          <p:spPr>
            <a:xfrm flipV="1">
              <a:off x="9293" y="3321"/>
              <a:ext cx="2910" cy="8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9487" y="2749"/>
              <a:ext cx="271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900"/>
                <a:t>我现在有空了</a:t>
              </a:r>
              <a:endParaRPr lang="zh-CN" altLang="en-US" sz="900"/>
            </a:p>
            <a:p>
              <a:r>
                <a:rPr lang="zh-CN" altLang="en-US" sz="900"/>
                <a:t>告诉我刚才发生的所有事件</a:t>
              </a:r>
              <a:endParaRPr lang="zh-CN" altLang="en-US" sz="900"/>
            </a:p>
          </p:txBody>
        </p:sp>
        <p:cxnSp>
          <p:nvCxnSpPr>
            <p:cNvPr id="23" name="直接箭头连接符 22"/>
            <p:cNvCxnSpPr/>
            <p:nvPr/>
          </p:nvCxnSpPr>
          <p:spPr>
            <a:xfrm flipH="1">
              <a:off x="9300" y="4184"/>
              <a:ext cx="287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>
              <p:custDataLst>
                <p:tags r:id="rId20"/>
              </p:custDataLst>
            </p:nvPr>
          </p:nvSpPr>
          <p:spPr>
            <a:xfrm>
              <a:off x="9560" y="3833"/>
              <a:ext cx="2665" cy="35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900"/>
                <a:t>好的，主人的命令是绝对的</a:t>
              </a:r>
              <a:r>
                <a:rPr lang="en-US" altLang="zh-CN" sz="900"/>
                <a:t>~</a:t>
              </a:r>
              <a:endParaRPr lang="en-US" altLang="zh-CN" sz="900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886450" y="1745615"/>
            <a:ext cx="1861820" cy="927100"/>
            <a:chOff x="9293" y="2735"/>
            <a:chExt cx="2932" cy="1460"/>
          </a:xfrm>
        </p:grpSpPr>
        <p:cxnSp>
          <p:nvCxnSpPr>
            <p:cNvPr id="29" name="直接箭头连接符 28"/>
            <p:cNvCxnSpPr/>
            <p:nvPr>
              <p:custDataLst>
                <p:tags r:id="rId21"/>
              </p:custDataLst>
            </p:nvPr>
          </p:nvCxnSpPr>
          <p:spPr>
            <a:xfrm flipV="1">
              <a:off x="9293" y="3321"/>
              <a:ext cx="2910" cy="8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>
              <p:custDataLst>
                <p:tags r:id="rId22"/>
              </p:custDataLst>
            </p:nvPr>
          </p:nvSpPr>
          <p:spPr>
            <a:xfrm>
              <a:off x="9368" y="2735"/>
              <a:ext cx="271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900"/>
                <a:t>我去忙</a:t>
              </a:r>
              <a:r>
                <a:rPr lang="zh-CN" altLang="en-US" sz="900"/>
                <a:t>别的事情了</a:t>
              </a:r>
              <a:endParaRPr lang="zh-CN" altLang="en-US" sz="900"/>
            </a:p>
            <a:p>
              <a:r>
                <a:rPr lang="zh-CN" altLang="en-US" sz="900"/>
                <a:t>你去网络协议栈那边监听</a:t>
              </a:r>
              <a:r>
                <a:rPr lang="zh-CN" altLang="en-US" sz="900"/>
                <a:t>事件</a:t>
              </a:r>
              <a:endParaRPr lang="zh-CN" altLang="en-US" sz="900"/>
            </a:p>
          </p:txBody>
        </p:sp>
        <p:cxnSp>
          <p:nvCxnSpPr>
            <p:cNvPr id="31" name="直接箭头连接符 30"/>
            <p:cNvCxnSpPr/>
            <p:nvPr>
              <p:custDataLst>
                <p:tags r:id="rId23"/>
              </p:custDataLst>
            </p:nvPr>
          </p:nvCxnSpPr>
          <p:spPr>
            <a:xfrm flipH="1">
              <a:off x="9300" y="4184"/>
              <a:ext cx="287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2" name="文本框 31"/>
            <p:cNvSpPr txBox="1"/>
            <p:nvPr>
              <p:custDataLst>
                <p:tags r:id="rId24"/>
              </p:custDataLst>
            </p:nvPr>
          </p:nvSpPr>
          <p:spPr>
            <a:xfrm>
              <a:off x="9666" y="3833"/>
              <a:ext cx="2559" cy="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900"/>
                <a:t>好的，妲己永远爱主人</a:t>
              </a:r>
              <a:r>
                <a:rPr lang="en-US" altLang="zh-CN" sz="900"/>
                <a:t>~</a:t>
              </a:r>
              <a:endParaRPr lang="en-US" altLang="zh-CN" sz="900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378960" y="1687195"/>
            <a:ext cx="4709160" cy="1407795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26"/>
          <a:stretch>
            <a:fillRect/>
          </a:stretch>
        </p:blipFill>
        <p:spPr>
          <a:xfrm>
            <a:off x="1814195" y="767715"/>
            <a:ext cx="5844540" cy="35553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0" y="4803775"/>
            <a:ext cx="2247265" cy="33988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p>
            <a:pPr lvl="0"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项目背景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及成果展示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2247127" y="4803616"/>
            <a:ext cx="2340000" cy="339889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项目原理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6911975" y="4803775"/>
            <a:ext cx="2232025" cy="33988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参考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资料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4572000" y="4804410"/>
            <a:ext cx="2339975" cy="33988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p>
            <a:pPr lvl="0"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性能测试及改进方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向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314450" y="0"/>
            <a:ext cx="1477645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zh-CN" altLang="en-US" sz="1700" b="1">
                <a:solidFill>
                  <a:srgbClr val="1B4367"/>
                </a:solidFill>
                <a:cs typeface="+mn-ea"/>
                <a:sym typeface="+mn-lt"/>
              </a:rPr>
              <a:t>存储引擎</a:t>
            </a:r>
            <a:r>
              <a:rPr lang="en-US" altLang="zh-CN" sz="1700" b="1">
                <a:solidFill>
                  <a:srgbClr val="1B4367"/>
                </a:solidFill>
                <a:cs typeface="+mn-ea"/>
                <a:sym typeface="+mn-lt"/>
              </a:rPr>
              <a:t>1/6</a:t>
            </a:r>
            <a:endParaRPr lang="zh-CN" altLang="en-US" sz="1700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5" name="流程图: 离页连接符 4"/>
          <p:cNvSpPr/>
          <p:nvPr>
            <p:custDataLst>
              <p:tags r:id="rId6"/>
            </p:custDataLst>
          </p:nvPr>
        </p:nvSpPr>
        <p:spPr>
          <a:xfrm>
            <a:off x="0" y="0"/>
            <a:ext cx="329565" cy="360045"/>
          </a:xfrm>
          <a:prstGeom prst="flowChartOffpageConnector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7"/>
            </p:custDataLst>
          </p:nvPr>
        </p:nvSpPr>
        <p:spPr>
          <a:xfrm>
            <a:off x="-35560" y="0"/>
            <a:ext cx="480060" cy="306705"/>
          </a:xfrm>
          <a:prstGeom prst="rect">
            <a:avLst/>
          </a:prstGeom>
          <a:noFill/>
        </p:spPr>
        <p:txBody>
          <a:bodyPr vert="horz" wrap="square" numCol="1" spcCol="0" rtlCol="0" fromWordArt="0" anchor="t" anchorCtr="0" forceAA="0" compatLnSpc="0">
            <a:spAutoFit/>
          </a:bodyPr>
          <a:p>
            <a:pPr lvl="0" algn="l">
              <a:buClrTx/>
              <a:buSzTx/>
              <a:buFontTx/>
            </a:pPr>
            <a:r>
              <a:rPr lang="en-US" altLang="zh-CN" b="1">
                <a:solidFill>
                  <a:schemeClr val="bg1"/>
                </a:solidFill>
                <a:sym typeface="+mn-ea"/>
              </a:rPr>
              <a:t>01</a:t>
            </a:r>
            <a:endParaRPr lang="en-US" altLang="zh-CN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7" name="流程图: 离页连接符 6"/>
          <p:cNvSpPr/>
          <p:nvPr>
            <p:custDataLst>
              <p:tags r:id="rId8"/>
            </p:custDataLst>
          </p:nvPr>
        </p:nvSpPr>
        <p:spPr>
          <a:xfrm>
            <a:off x="329565" y="0"/>
            <a:ext cx="329565" cy="360045"/>
          </a:xfrm>
          <a:prstGeom prst="flowChartOffpageConnector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>
            <a:off x="284480" y="0"/>
            <a:ext cx="4800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02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19" name="流程图: 离页连接符 18"/>
          <p:cNvSpPr/>
          <p:nvPr>
            <p:custDataLst>
              <p:tags r:id="rId10"/>
            </p:custDataLst>
          </p:nvPr>
        </p:nvSpPr>
        <p:spPr>
          <a:xfrm>
            <a:off x="657225" y="0"/>
            <a:ext cx="329565" cy="360045"/>
          </a:xfrm>
          <a:prstGeom prst="flowChartOffpageConnector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1"/>
            </p:custDataLst>
          </p:nvPr>
        </p:nvSpPr>
        <p:spPr>
          <a:xfrm>
            <a:off x="612140" y="0"/>
            <a:ext cx="4800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03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21" name="流程图: 离页连接符 20"/>
          <p:cNvSpPr/>
          <p:nvPr>
            <p:custDataLst>
              <p:tags r:id="rId12"/>
            </p:custDataLst>
          </p:nvPr>
        </p:nvSpPr>
        <p:spPr>
          <a:xfrm>
            <a:off x="985520" y="0"/>
            <a:ext cx="329565" cy="360045"/>
          </a:xfrm>
          <a:prstGeom prst="flowChartOffpageConnector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>
            <p:custDataLst>
              <p:tags r:id="rId13"/>
            </p:custDataLst>
          </p:nvPr>
        </p:nvSpPr>
        <p:spPr>
          <a:xfrm>
            <a:off x="940435" y="0"/>
            <a:ext cx="4800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04</a:t>
            </a:r>
            <a:endParaRPr lang="en-US" altLang="zh-CN" b="1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985520" y="1475105"/>
            <a:ext cx="6898351" cy="2160000"/>
            <a:chOff x="1552" y="2323"/>
            <a:chExt cx="10864" cy="3402"/>
          </a:xfrm>
        </p:grpSpPr>
        <p:pic>
          <p:nvPicPr>
            <p:cNvPr id="24" name="图片 23" descr="程序架构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1552" y="2323"/>
              <a:ext cx="10864" cy="3402"/>
            </a:xfrm>
            <a:prstGeom prst="rect">
              <a:avLst/>
            </a:prstGeom>
          </p:spPr>
        </p:pic>
        <p:sp>
          <p:nvSpPr>
            <p:cNvPr id="25" name="文本框 24"/>
            <p:cNvSpPr txBox="1"/>
            <p:nvPr/>
          </p:nvSpPr>
          <p:spPr>
            <a:xfrm>
              <a:off x="2567" y="2323"/>
              <a:ext cx="87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b="1">
                  <a:solidFill>
                    <a:srgbClr val="FF0000"/>
                  </a:solidFill>
                </a:rPr>
                <a:t>√</a:t>
              </a:r>
              <a:endParaRPr lang="en-US" altLang="zh-CN" sz="2800" b="1">
                <a:solidFill>
                  <a:srgbClr val="FF0000"/>
                </a:solidFill>
              </a:endParaRPr>
            </a:p>
          </p:txBody>
        </p:sp>
      </p:grpSp>
      <p:pic>
        <p:nvPicPr>
          <p:cNvPr id="23" name="图片 22" descr="array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50085" y="770255"/>
            <a:ext cx="5243830" cy="3592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0" y="4803775"/>
            <a:ext cx="2247265" cy="33988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项目背景及成果展示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2247127" y="4803616"/>
            <a:ext cx="2340000" cy="339889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项目原理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6911975" y="4803775"/>
            <a:ext cx="2232025" cy="33988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参考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资料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4572000" y="4804410"/>
            <a:ext cx="2339975" cy="33988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性能测试及改进方向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314450" y="0"/>
            <a:ext cx="1477645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zh-CN" altLang="en-US" sz="1700" b="1">
                <a:solidFill>
                  <a:srgbClr val="1B4367"/>
                </a:solidFill>
                <a:cs typeface="+mn-ea"/>
                <a:sym typeface="+mn-lt"/>
              </a:rPr>
              <a:t>存储引擎</a:t>
            </a:r>
            <a:r>
              <a:rPr lang="en-US" altLang="zh-CN" sz="1700" b="1">
                <a:solidFill>
                  <a:srgbClr val="1B4367"/>
                </a:solidFill>
                <a:cs typeface="+mn-ea"/>
                <a:sym typeface="+mn-lt"/>
              </a:rPr>
              <a:t>2/6</a:t>
            </a:r>
            <a:endParaRPr lang="zh-CN" altLang="en-US" sz="1700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5" name="流程图: 离页连接符 4"/>
          <p:cNvSpPr/>
          <p:nvPr>
            <p:custDataLst>
              <p:tags r:id="rId6"/>
            </p:custDataLst>
          </p:nvPr>
        </p:nvSpPr>
        <p:spPr>
          <a:xfrm>
            <a:off x="0" y="0"/>
            <a:ext cx="329565" cy="360045"/>
          </a:xfrm>
          <a:prstGeom prst="flowChartOffpageConnector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7"/>
            </p:custDataLst>
          </p:nvPr>
        </p:nvSpPr>
        <p:spPr>
          <a:xfrm>
            <a:off x="-35560" y="0"/>
            <a:ext cx="480060" cy="306705"/>
          </a:xfrm>
          <a:prstGeom prst="rect">
            <a:avLst/>
          </a:prstGeom>
          <a:noFill/>
        </p:spPr>
        <p:txBody>
          <a:bodyPr vert="horz" wrap="square" numCol="1" spcCol="0" rtlCol="0" fromWordArt="0" anchor="t" anchorCtr="0" forceAA="0" compatLnSpc="0">
            <a:spAutoFit/>
          </a:bodyPr>
          <a:p>
            <a:pPr>
              <a:buClrTx/>
              <a:buSzTx/>
              <a:buFontTx/>
            </a:pPr>
            <a:r>
              <a:rPr lang="en-US" altLang="zh-CN" b="1">
                <a:solidFill>
                  <a:schemeClr val="bg1"/>
                </a:solidFill>
                <a:sym typeface="+mn-ea"/>
              </a:rPr>
              <a:t>01</a:t>
            </a:r>
            <a:endParaRPr lang="en-US" altLang="zh-CN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7" name="流程图: 离页连接符 6"/>
          <p:cNvSpPr/>
          <p:nvPr>
            <p:custDataLst>
              <p:tags r:id="rId8"/>
            </p:custDataLst>
          </p:nvPr>
        </p:nvSpPr>
        <p:spPr>
          <a:xfrm>
            <a:off x="329565" y="0"/>
            <a:ext cx="329565" cy="360045"/>
          </a:xfrm>
          <a:prstGeom prst="flowChartOffpageConnector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>
            <a:off x="284480" y="0"/>
            <a:ext cx="4800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02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19" name="流程图: 离页连接符 18"/>
          <p:cNvSpPr/>
          <p:nvPr>
            <p:custDataLst>
              <p:tags r:id="rId10"/>
            </p:custDataLst>
          </p:nvPr>
        </p:nvSpPr>
        <p:spPr>
          <a:xfrm>
            <a:off x="657225" y="0"/>
            <a:ext cx="329565" cy="360045"/>
          </a:xfrm>
          <a:prstGeom prst="flowChartOffpageConnector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1"/>
            </p:custDataLst>
          </p:nvPr>
        </p:nvSpPr>
        <p:spPr>
          <a:xfrm>
            <a:off x="612140" y="0"/>
            <a:ext cx="4800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03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21" name="流程图: 离页连接符 20"/>
          <p:cNvSpPr/>
          <p:nvPr>
            <p:custDataLst>
              <p:tags r:id="rId12"/>
            </p:custDataLst>
          </p:nvPr>
        </p:nvSpPr>
        <p:spPr>
          <a:xfrm>
            <a:off x="985520" y="0"/>
            <a:ext cx="329565" cy="360045"/>
          </a:xfrm>
          <a:prstGeom prst="flowChartOffpageConnector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>
            <p:custDataLst>
              <p:tags r:id="rId13"/>
            </p:custDataLst>
          </p:nvPr>
        </p:nvSpPr>
        <p:spPr>
          <a:xfrm>
            <a:off x="940435" y="0"/>
            <a:ext cx="4800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04</a:t>
            </a:r>
            <a:endParaRPr lang="en-US" altLang="zh-CN" b="1">
              <a:solidFill>
                <a:schemeClr val="bg1"/>
              </a:solidFill>
            </a:endParaRPr>
          </a:p>
        </p:txBody>
      </p:sp>
      <p:pic>
        <p:nvPicPr>
          <p:cNvPr id="101" name="图片 10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51830" y="1671955"/>
            <a:ext cx="3166110" cy="15424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" name="文本框 23"/>
          <p:cNvSpPr txBox="1"/>
          <p:nvPr>
            <p:custDataLst>
              <p:tags r:id="rId15"/>
            </p:custDataLst>
          </p:nvPr>
        </p:nvSpPr>
        <p:spPr>
          <a:xfrm>
            <a:off x="6604635" y="4440555"/>
            <a:ext cx="24999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ym typeface="+mn-ea"/>
              </a:rPr>
              <a:t>【</a:t>
            </a:r>
            <a:r>
              <a:rPr lang="en-US" altLang="zh-CN" b="1">
                <a:sym typeface="+mn-ea"/>
              </a:rPr>
              <a:t>1</a:t>
            </a:r>
            <a:r>
              <a:rPr lang="zh-CN" altLang="en-US" b="1">
                <a:sym typeface="+mn-ea"/>
              </a:rPr>
              <a:t>】中文维基百科：</a:t>
            </a:r>
            <a:r>
              <a:rPr lang="zh-CN" altLang="en-US" b="1">
                <a:sym typeface="+mn-ea"/>
                <a:hlinkClick r:id="rId16" action="ppaction://hlinkfile"/>
              </a:rPr>
              <a:t>红黑树</a:t>
            </a:r>
            <a:endParaRPr lang="zh-CN" altLang="en-US" b="1">
              <a:sym typeface="+mn-ea"/>
              <a:hlinkClick r:id="rId16" action="ppaction://hlinkfile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52730" y="1320800"/>
            <a:ext cx="538162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红黑树的性质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每个节点是红的或者黑的。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根结点是黑的。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所有叶子节点都是黑的（叶子节点是nil节点）。</a:t>
            </a:r>
            <a:endParaRPr lang="zh-CN" altLang="en-US"/>
          </a:p>
          <a:p>
            <a:r>
              <a:rPr lang="en-US" altLang="zh-CN"/>
              <a:t>4. </a:t>
            </a:r>
            <a:r>
              <a:rPr lang="zh-CN" altLang="en-US"/>
              <a:t>红色节点的子节点必须是黑色。（或者说红色节点不相邻）</a:t>
            </a:r>
            <a:endParaRPr lang="zh-CN" altLang="en-US"/>
          </a:p>
          <a:p>
            <a:r>
              <a:rPr lang="en-US" altLang="zh-CN"/>
              <a:t>5. </a:t>
            </a:r>
            <a:r>
              <a:rPr lang="zh-CN" altLang="en-US"/>
              <a:t>从任一节点到其每个叶子节点的所有简单路径，都包含相同数目的黑色节点。</a:t>
            </a:r>
            <a:endParaRPr lang="zh-CN" altLang="en-US"/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“nil节点”：是一个黑色的空节点，作为红黑树的叶子节点。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性质口诀：左根右，根叶黑，不红红，黑路同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7" name="组合 16"/>
          <p:cNvGrpSpPr/>
          <p:nvPr/>
        </p:nvGrpSpPr>
        <p:grpSpPr>
          <a:xfrm>
            <a:off x="45720" y="949960"/>
            <a:ext cx="7905750" cy="2976880"/>
            <a:chOff x="72" y="1496"/>
            <a:chExt cx="12450" cy="4688"/>
          </a:xfrm>
        </p:grpSpPr>
        <p:pic>
          <p:nvPicPr>
            <p:cNvPr id="3" name="图片 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72" y="1496"/>
              <a:ext cx="12450" cy="4688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9668" y="4337"/>
              <a:ext cx="921" cy="241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9668" y="4628"/>
              <a:ext cx="921" cy="241"/>
            </a:xfrm>
            <a:prstGeom prst="rect">
              <a:avLst/>
            </a:prstGeom>
          </p:spPr>
        </p:pic>
      </p:grp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092065" y="4497070"/>
            <a:ext cx="40519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代码见：</a:t>
            </a:r>
            <a:r>
              <a:rPr lang="en-US" altLang="zh-CN"/>
              <a:t>./kv-store-v1/code_init/rbtre</a:t>
            </a:r>
            <a:r>
              <a:rPr lang="en-US" altLang="zh-CN"/>
              <a:t>e_int.c</a:t>
            </a:r>
            <a:endParaRPr lang="en-US" altLang="zh-CN"/>
          </a:p>
        </p:txBody>
      </p:sp>
      <p:sp>
        <p:nvSpPr>
          <p:cNvPr id="2" name="文本框 1"/>
          <p:cNvSpPr txBox="1"/>
          <p:nvPr>
            <p:custDataLst>
              <p:tags r:id="rId7"/>
            </p:custDataLst>
          </p:nvPr>
        </p:nvSpPr>
        <p:spPr>
          <a:xfrm>
            <a:off x="0" y="4803775"/>
            <a:ext cx="2247265" cy="33988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项目背景及成果展示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>
            <p:custDataLst>
              <p:tags r:id="rId8"/>
            </p:custDataLst>
          </p:nvPr>
        </p:nvSpPr>
        <p:spPr>
          <a:xfrm>
            <a:off x="2247127" y="4803616"/>
            <a:ext cx="2340000" cy="339889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项目原理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>
            <p:custDataLst>
              <p:tags r:id="rId9"/>
            </p:custDataLst>
          </p:nvPr>
        </p:nvSpPr>
        <p:spPr>
          <a:xfrm>
            <a:off x="6911975" y="4803775"/>
            <a:ext cx="2232025" cy="33988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参考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资料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>
            <p:custDataLst>
              <p:tags r:id="rId10"/>
            </p:custDataLst>
          </p:nvPr>
        </p:nvSpPr>
        <p:spPr>
          <a:xfrm>
            <a:off x="4572000" y="4804410"/>
            <a:ext cx="2339975" cy="33988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性能测试及改进方向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>
            <p:custDataLst>
              <p:tags r:id="rId11"/>
            </p:custDataLst>
          </p:nvPr>
        </p:nvSpPr>
        <p:spPr>
          <a:xfrm>
            <a:off x="1314450" y="0"/>
            <a:ext cx="1477645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zh-CN" altLang="en-US" sz="1700" b="1">
                <a:solidFill>
                  <a:srgbClr val="1B4367"/>
                </a:solidFill>
                <a:cs typeface="+mn-ea"/>
                <a:sym typeface="+mn-lt"/>
              </a:rPr>
              <a:t>存储引擎</a:t>
            </a:r>
            <a:r>
              <a:rPr lang="en-US" altLang="zh-CN" sz="1700" b="1">
                <a:solidFill>
                  <a:srgbClr val="1B4367"/>
                </a:solidFill>
                <a:cs typeface="+mn-ea"/>
                <a:sym typeface="+mn-lt"/>
              </a:rPr>
              <a:t>2/6</a:t>
            </a:r>
            <a:endParaRPr lang="zh-CN" altLang="en-US" sz="1700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5" name="流程图: 离页连接符 4"/>
          <p:cNvSpPr/>
          <p:nvPr>
            <p:custDataLst>
              <p:tags r:id="rId12"/>
            </p:custDataLst>
          </p:nvPr>
        </p:nvSpPr>
        <p:spPr>
          <a:xfrm>
            <a:off x="0" y="0"/>
            <a:ext cx="329565" cy="360045"/>
          </a:xfrm>
          <a:prstGeom prst="flowChartOffpageConnector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3"/>
            </p:custDataLst>
          </p:nvPr>
        </p:nvSpPr>
        <p:spPr>
          <a:xfrm>
            <a:off x="-35560" y="0"/>
            <a:ext cx="480060" cy="306705"/>
          </a:xfrm>
          <a:prstGeom prst="rect">
            <a:avLst/>
          </a:prstGeom>
          <a:noFill/>
        </p:spPr>
        <p:txBody>
          <a:bodyPr vert="horz" wrap="square" numCol="1" spcCol="0" rtlCol="0" fromWordArt="0" anchor="t" anchorCtr="0" forceAA="0" compatLnSpc="0">
            <a:spAutoFit/>
          </a:bodyPr>
          <a:p>
            <a:pPr>
              <a:buClrTx/>
              <a:buSzTx/>
              <a:buFontTx/>
            </a:pPr>
            <a:r>
              <a:rPr lang="en-US" altLang="zh-CN" b="1">
                <a:solidFill>
                  <a:schemeClr val="bg1"/>
                </a:solidFill>
                <a:sym typeface="+mn-ea"/>
              </a:rPr>
              <a:t>01</a:t>
            </a:r>
            <a:endParaRPr lang="en-US" altLang="zh-CN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7" name="流程图: 离页连接符 6"/>
          <p:cNvSpPr/>
          <p:nvPr>
            <p:custDataLst>
              <p:tags r:id="rId14"/>
            </p:custDataLst>
          </p:nvPr>
        </p:nvSpPr>
        <p:spPr>
          <a:xfrm>
            <a:off x="329565" y="0"/>
            <a:ext cx="329565" cy="360045"/>
          </a:xfrm>
          <a:prstGeom prst="flowChartOffpageConnector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5"/>
            </p:custDataLst>
          </p:nvPr>
        </p:nvSpPr>
        <p:spPr>
          <a:xfrm>
            <a:off x="284480" y="0"/>
            <a:ext cx="4800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02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19" name="流程图: 离页连接符 18"/>
          <p:cNvSpPr/>
          <p:nvPr>
            <p:custDataLst>
              <p:tags r:id="rId16"/>
            </p:custDataLst>
          </p:nvPr>
        </p:nvSpPr>
        <p:spPr>
          <a:xfrm>
            <a:off x="657225" y="0"/>
            <a:ext cx="329565" cy="360045"/>
          </a:xfrm>
          <a:prstGeom prst="flowChartOffpageConnector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7"/>
            </p:custDataLst>
          </p:nvPr>
        </p:nvSpPr>
        <p:spPr>
          <a:xfrm>
            <a:off x="612140" y="0"/>
            <a:ext cx="4800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03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21" name="流程图: 离页连接符 20"/>
          <p:cNvSpPr/>
          <p:nvPr>
            <p:custDataLst>
              <p:tags r:id="rId18"/>
            </p:custDataLst>
          </p:nvPr>
        </p:nvSpPr>
        <p:spPr>
          <a:xfrm>
            <a:off x="985520" y="0"/>
            <a:ext cx="329565" cy="360045"/>
          </a:xfrm>
          <a:prstGeom prst="flowChartOffpageConnector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>
            <p:custDataLst>
              <p:tags r:id="rId19"/>
            </p:custDataLst>
          </p:nvPr>
        </p:nvSpPr>
        <p:spPr>
          <a:xfrm>
            <a:off x="940435" y="0"/>
            <a:ext cx="4800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04</a:t>
            </a:r>
            <a:endParaRPr lang="en-US" altLang="zh-CN" b="1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59840" y="306705"/>
            <a:ext cx="7882255" cy="4481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0" y="4803775"/>
            <a:ext cx="2247265" cy="33988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p>
            <a:pPr lvl="0"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项目背景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及成果展示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2247127" y="4803616"/>
            <a:ext cx="2340000" cy="339889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项目原理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6911975" y="4803775"/>
            <a:ext cx="2232025" cy="33988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参考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资料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4572000" y="4804410"/>
            <a:ext cx="2339975" cy="33988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p>
            <a:pPr lvl="0"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性能测试及改进方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向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314450" y="0"/>
            <a:ext cx="1477645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zh-CN" altLang="en-US" sz="1700" b="1">
                <a:solidFill>
                  <a:srgbClr val="1B4367"/>
                </a:solidFill>
                <a:cs typeface="+mn-ea"/>
                <a:sym typeface="+mn-lt"/>
              </a:rPr>
              <a:t>存储引擎</a:t>
            </a:r>
            <a:r>
              <a:rPr lang="en-US" altLang="zh-CN" sz="1700" b="1">
                <a:solidFill>
                  <a:srgbClr val="1B4367"/>
                </a:solidFill>
                <a:cs typeface="+mn-ea"/>
                <a:sym typeface="+mn-lt"/>
              </a:rPr>
              <a:t>3/6</a:t>
            </a:r>
            <a:endParaRPr lang="zh-CN" altLang="en-US" sz="1700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5" name="流程图: 离页连接符 4"/>
          <p:cNvSpPr/>
          <p:nvPr>
            <p:custDataLst>
              <p:tags r:id="rId6"/>
            </p:custDataLst>
          </p:nvPr>
        </p:nvSpPr>
        <p:spPr>
          <a:xfrm>
            <a:off x="0" y="0"/>
            <a:ext cx="329565" cy="360045"/>
          </a:xfrm>
          <a:prstGeom prst="flowChartOffpageConnector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7"/>
            </p:custDataLst>
          </p:nvPr>
        </p:nvSpPr>
        <p:spPr>
          <a:xfrm>
            <a:off x="-35560" y="0"/>
            <a:ext cx="480060" cy="306705"/>
          </a:xfrm>
          <a:prstGeom prst="rect">
            <a:avLst/>
          </a:prstGeom>
          <a:noFill/>
        </p:spPr>
        <p:txBody>
          <a:bodyPr vert="horz" wrap="square" numCol="1" spcCol="0" rtlCol="0" fromWordArt="0" anchor="t" anchorCtr="0" forceAA="0" compatLnSpc="0">
            <a:spAutoFit/>
          </a:bodyPr>
          <a:p>
            <a:pPr lvl="0" algn="l">
              <a:buClrTx/>
              <a:buSzTx/>
              <a:buFontTx/>
            </a:pPr>
            <a:r>
              <a:rPr lang="en-US" altLang="zh-CN" b="1">
                <a:solidFill>
                  <a:schemeClr val="bg1"/>
                </a:solidFill>
                <a:sym typeface="+mn-ea"/>
              </a:rPr>
              <a:t>01</a:t>
            </a:r>
            <a:endParaRPr lang="en-US" altLang="zh-CN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7" name="流程图: 离页连接符 6"/>
          <p:cNvSpPr/>
          <p:nvPr>
            <p:custDataLst>
              <p:tags r:id="rId8"/>
            </p:custDataLst>
          </p:nvPr>
        </p:nvSpPr>
        <p:spPr>
          <a:xfrm>
            <a:off x="329565" y="0"/>
            <a:ext cx="329565" cy="360045"/>
          </a:xfrm>
          <a:prstGeom prst="flowChartOffpageConnector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>
            <a:off x="284480" y="0"/>
            <a:ext cx="4800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02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19" name="流程图: 离页连接符 18"/>
          <p:cNvSpPr/>
          <p:nvPr>
            <p:custDataLst>
              <p:tags r:id="rId10"/>
            </p:custDataLst>
          </p:nvPr>
        </p:nvSpPr>
        <p:spPr>
          <a:xfrm>
            <a:off x="657225" y="0"/>
            <a:ext cx="329565" cy="360045"/>
          </a:xfrm>
          <a:prstGeom prst="flowChartOffpageConnector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1"/>
            </p:custDataLst>
          </p:nvPr>
        </p:nvSpPr>
        <p:spPr>
          <a:xfrm>
            <a:off x="612140" y="0"/>
            <a:ext cx="4800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03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21" name="流程图: 离页连接符 20"/>
          <p:cNvSpPr/>
          <p:nvPr>
            <p:custDataLst>
              <p:tags r:id="rId12"/>
            </p:custDataLst>
          </p:nvPr>
        </p:nvSpPr>
        <p:spPr>
          <a:xfrm>
            <a:off x="985520" y="0"/>
            <a:ext cx="329565" cy="360045"/>
          </a:xfrm>
          <a:prstGeom prst="flowChartOffpageConnector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>
            <p:custDataLst>
              <p:tags r:id="rId13"/>
            </p:custDataLst>
          </p:nvPr>
        </p:nvSpPr>
        <p:spPr>
          <a:xfrm>
            <a:off x="940435" y="0"/>
            <a:ext cx="4800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04</a:t>
            </a:r>
            <a:endParaRPr lang="en-US" altLang="zh-CN" b="1">
              <a:solidFill>
                <a:schemeClr val="bg1"/>
              </a:solidFill>
            </a:endParaRPr>
          </a:p>
        </p:txBody>
      </p: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284480" y="497840"/>
            <a:ext cx="3248660" cy="1407795"/>
            <a:chOff x="519" y="1362"/>
            <a:chExt cx="6480" cy="2808"/>
          </a:xfrm>
        </p:grpSpPr>
        <p:pic>
          <p:nvPicPr>
            <p:cNvPr id="3" name="图片 2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519" y="1845"/>
              <a:ext cx="6480" cy="2325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519" y="1362"/>
              <a:ext cx="2265" cy="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/>
                <a:t>B</a:t>
              </a:r>
              <a:r>
                <a:rPr lang="zh-CN" altLang="en-US" b="1"/>
                <a:t>树的性质</a:t>
              </a:r>
              <a:r>
                <a:rPr lang="zh-CN" altLang="en-US"/>
                <a:t>：</a:t>
              </a:r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961765" y="635635"/>
            <a:ext cx="3600000" cy="61551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3961765" y="1438910"/>
            <a:ext cx="5040000" cy="278519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20"/>
            </p:custDataLst>
          </p:nvPr>
        </p:nvSpPr>
        <p:spPr>
          <a:xfrm>
            <a:off x="5111115" y="4497070"/>
            <a:ext cx="40519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代码见：</a:t>
            </a:r>
            <a:r>
              <a:rPr lang="en-US" altLang="zh-CN"/>
              <a:t>./kv-store-v1/code_init/</a:t>
            </a:r>
            <a:r>
              <a:rPr lang="en-US" altLang="zh-CN"/>
              <a:t>btree_int.c</a:t>
            </a:r>
            <a:endParaRPr lang="en-US" altLang="zh-CN"/>
          </a:p>
        </p:txBody>
      </p:sp>
      <p:grpSp>
        <p:nvGrpSpPr>
          <p:cNvPr id="24" name="组合 23"/>
          <p:cNvGrpSpPr/>
          <p:nvPr/>
        </p:nvGrpSpPr>
        <p:grpSpPr>
          <a:xfrm>
            <a:off x="285115" y="2092960"/>
            <a:ext cx="3475990" cy="938530"/>
            <a:chOff x="398" y="4590"/>
            <a:chExt cx="5474" cy="1478"/>
          </a:xfrm>
        </p:grpSpPr>
        <p:pic>
          <p:nvPicPr>
            <p:cNvPr id="23" name="图片 22" descr="Btree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2"/>
            <a:stretch>
              <a:fillRect/>
            </a:stretch>
          </p:blipFill>
          <p:spPr>
            <a:xfrm>
              <a:off x="398" y="4590"/>
              <a:ext cx="5475" cy="1092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2186" y="5682"/>
              <a:ext cx="168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6</a:t>
              </a:r>
              <a:r>
                <a:rPr lang="zh-CN" altLang="en-US" sz="1000"/>
                <a:t>阶</a:t>
              </a:r>
              <a:r>
                <a:rPr lang="en-US" altLang="zh-CN" sz="1000"/>
                <a:t>B</a:t>
              </a:r>
              <a:r>
                <a:rPr lang="zh-CN" altLang="en-US" sz="1000"/>
                <a:t>树示意图</a:t>
              </a:r>
              <a:endParaRPr lang="zh-CN" altLang="en-US" sz="1000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285115" y="3166110"/>
            <a:ext cx="3676650" cy="1235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- </a:t>
            </a:r>
            <a:r>
              <a:rPr lang="zh-CN" altLang="en-US"/>
              <a:t>红黑树可以</a:t>
            </a:r>
            <a:r>
              <a:rPr lang="zh-CN" altLang="en-US" b="1"/>
              <a:t>先从上往下</a:t>
            </a:r>
            <a:r>
              <a:rPr lang="zh-CN" altLang="en-US"/>
              <a:t>寻找插入位置，</a:t>
            </a:r>
            <a:r>
              <a:rPr lang="zh-CN" altLang="en-US" b="1"/>
              <a:t>再从下往上</a:t>
            </a:r>
            <a:r>
              <a:rPr lang="zh-CN" altLang="en-US"/>
              <a:t>进行调整。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- </a:t>
            </a:r>
            <a:r>
              <a:rPr lang="zh-CN" altLang="en-US"/>
              <a:t>B树先</a:t>
            </a:r>
            <a:r>
              <a:rPr lang="zh-CN" altLang="en-US" b="1"/>
              <a:t>从上往下</a:t>
            </a:r>
            <a:r>
              <a:rPr lang="zh-CN" altLang="en-US"/>
              <a:t>调整完（“分裂、合并/借位”），最后在叶子节点进行插入/删除，而没有从下往上的过程。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0" y="4803775"/>
            <a:ext cx="2247265" cy="33988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p>
            <a:pPr lvl="0"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项目背景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及成果展示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2247127" y="4803616"/>
            <a:ext cx="2340000" cy="339889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项目原理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6911975" y="4803775"/>
            <a:ext cx="2232025" cy="33988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参考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资料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4572000" y="4804410"/>
            <a:ext cx="2339975" cy="33988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p>
            <a:pPr lvl="0"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性能测试及改进方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向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314450" y="0"/>
            <a:ext cx="1477645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zh-CN" altLang="en-US" sz="1700" b="1">
                <a:solidFill>
                  <a:srgbClr val="1B4367"/>
                </a:solidFill>
                <a:cs typeface="+mn-ea"/>
                <a:sym typeface="+mn-lt"/>
              </a:rPr>
              <a:t>存储引擎</a:t>
            </a:r>
            <a:r>
              <a:rPr lang="en-US" altLang="zh-CN" sz="1700" b="1">
                <a:solidFill>
                  <a:srgbClr val="1B4367"/>
                </a:solidFill>
                <a:cs typeface="+mn-ea"/>
                <a:sym typeface="+mn-lt"/>
              </a:rPr>
              <a:t>4/6</a:t>
            </a:r>
            <a:endParaRPr lang="zh-CN" altLang="en-US" sz="1700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5" name="流程图: 离页连接符 4"/>
          <p:cNvSpPr/>
          <p:nvPr>
            <p:custDataLst>
              <p:tags r:id="rId6"/>
            </p:custDataLst>
          </p:nvPr>
        </p:nvSpPr>
        <p:spPr>
          <a:xfrm>
            <a:off x="0" y="0"/>
            <a:ext cx="329565" cy="360045"/>
          </a:xfrm>
          <a:prstGeom prst="flowChartOffpageConnector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7"/>
            </p:custDataLst>
          </p:nvPr>
        </p:nvSpPr>
        <p:spPr>
          <a:xfrm>
            <a:off x="-35560" y="0"/>
            <a:ext cx="480060" cy="306705"/>
          </a:xfrm>
          <a:prstGeom prst="rect">
            <a:avLst/>
          </a:prstGeom>
          <a:noFill/>
        </p:spPr>
        <p:txBody>
          <a:bodyPr vert="horz" wrap="square" numCol="1" spcCol="0" rtlCol="0" fromWordArt="0" anchor="t" anchorCtr="0" forceAA="0" compatLnSpc="0">
            <a:spAutoFit/>
          </a:bodyPr>
          <a:p>
            <a:pPr lvl="0" algn="l">
              <a:buClrTx/>
              <a:buSzTx/>
              <a:buFontTx/>
            </a:pPr>
            <a:r>
              <a:rPr lang="en-US" altLang="zh-CN" b="1">
                <a:solidFill>
                  <a:schemeClr val="bg1"/>
                </a:solidFill>
                <a:sym typeface="+mn-ea"/>
              </a:rPr>
              <a:t>01</a:t>
            </a:r>
            <a:endParaRPr lang="en-US" altLang="zh-CN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7" name="流程图: 离页连接符 6"/>
          <p:cNvSpPr/>
          <p:nvPr>
            <p:custDataLst>
              <p:tags r:id="rId8"/>
            </p:custDataLst>
          </p:nvPr>
        </p:nvSpPr>
        <p:spPr>
          <a:xfrm>
            <a:off x="329565" y="0"/>
            <a:ext cx="329565" cy="360045"/>
          </a:xfrm>
          <a:prstGeom prst="flowChartOffpageConnector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>
            <a:off x="284480" y="0"/>
            <a:ext cx="4800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02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19" name="流程图: 离页连接符 18"/>
          <p:cNvSpPr/>
          <p:nvPr>
            <p:custDataLst>
              <p:tags r:id="rId10"/>
            </p:custDataLst>
          </p:nvPr>
        </p:nvSpPr>
        <p:spPr>
          <a:xfrm>
            <a:off x="657225" y="0"/>
            <a:ext cx="329565" cy="360045"/>
          </a:xfrm>
          <a:prstGeom prst="flowChartOffpageConnector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1"/>
            </p:custDataLst>
          </p:nvPr>
        </p:nvSpPr>
        <p:spPr>
          <a:xfrm>
            <a:off x="612140" y="0"/>
            <a:ext cx="4800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03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21" name="流程图: 离页连接符 20"/>
          <p:cNvSpPr/>
          <p:nvPr>
            <p:custDataLst>
              <p:tags r:id="rId12"/>
            </p:custDataLst>
          </p:nvPr>
        </p:nvSpPr>
        <p:spPr>
          <a:xfrm>
            <a:off x="985520" y="0"/>
            <a:ext cx="329565" cy="360045"/>
          </a:xfrm>
          <a:prstGeom prst="flowChartOffpageConnector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>
            <p:custDataLst>
              <p:tags r:id="rId13"/>
            </p:custDataLst>
          </p:nvPr>
        </p:nvSpPr>
        <p:spPr>
          <a:xfrm>
            <a:off x="940435" y="0"/>
            <a:ext cx="4800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04</a:t>
            </a:r>
            <a:endParaRPr lang="en-US" altLang="zh-CN" b="1">
              <a:solidFill>
                <a:schemeClr val="bg1"/>
              </a:solidFill>
            </a:endParaRPr>
          </a:p>
        </p:txBody>
      </p:sp>
      <p:pic>
        <p:nvPicPr>
          <p:cNvPr id="3" name="图片 2" descr="hash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52035" y="1528445"/>
            <a:ext cx="2537460" cy="23336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46700" y="3959860"/>
            <a:ext cx="15481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链式哈希</a:t>
            </a:r>
            <a:r>
              <a:rPr lang="zh-CN" altLang="en-US"/>
              <a:t>示意图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138295" y="1123950"/>
            <a:ext cx="17487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哈希表</a:t>
            </a:r>
            <a:r>
              <a:rPr lang="zh-CN" altLang="en-US"/>
              <a:t>大小固定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85520" y="1209675"/>
            <a:ext cx="2698115" cy="26904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0" y="4803775"/>
            <a:ext cx="2247265" cy="33988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p>
            <a:pPr lvl="0"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项目背景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及成果展示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2247127" y="4803616"/>
            <a:ext cx="2340000" cy="339889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项目原理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6911975" y="4803775"/>
            <a:ext cx="2232025" cy="33988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参考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资料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4572000" y="4804410"/>
            <a:ext cx="2339975" cy="33988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p>
            <a:pPr lvl="0"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性能测试及改进方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向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314450" y="0"/>
            <a:ext cx="1477645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zh-CN" altLang="en-US" sz="1700" b="1">
                <a:solidFill>
                  <a:srgbClr val="1B4367"/>
                </a:solidFill>
                <a:cs typeface="+mn-ea"/>
                <a:sym typeface="+mn-lt"/>
              </a:rPr>
              <a:t>存储引擎</a:t>
            </a:r>
            <a:r>
              <a:rPr lang="en-US" altLang="zh-CN" sz="1700" b="1">
                <a:solidFill>
                  <a:srgbClr val="1B4367"/>
                </a:solidFill>
                <a:cs typeface="+mn-ea"/>
                <a:sym typeface="+mn-lt"/>
              </a:rPr>
              <a:t>5/6</a:t>
            </a:r>
            <a:endParaRPr lang="zh-CN" altLang="en-US" sz="1700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5" name="流程图: 离页连接符 4"/>
          <p:cNvSpPr/>
          <p:nvPr>
            <p:custDataLst>
              <p:tags r:id="rId6"/>
            </p:custDataLst>
          </p:nvPr>
        </p:nvSpPr>
        <p:spPr>
          <a:xfrm>
            <a:off x="0" y="0"/>
            <a:ext cx="329565" cy="360045"/>
          </a:xfrm>
          <a:prstGeom prst="flowChartOffpageConnector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7"/>
            </p:custDataLst>
          </p:nvPr>
        </p:nvSpPr>
        <p:spPr>
          <a:xfrm>
            <a:off x="-35560" y="0"/>
            <a:ext cx="480060" cy="306705"/>
          </a:xfrm>
          <a:prstGeom prst="rect">
            <a:avLst/>
          </a:prstGeom>
          <a:noFill/>
        </p:spPr>
        <p:txBody>
          <a:bodyPr vert="horz" wrap="square" numCol="1" spcCol="0" rtlCol="0" fromWordArt="0" anchor="t" anchorCtr="0" forceAA="0" compatLnSpc="0">
            <a:spAutoFit/>
          </a:bodyPr>
          <a:p>
            <a:pPr lvl="0" algn="l">
              <a:buClrTx/>
              <a:buSzTx/>
              <a:buFontTx/>
            </a:pPr>
            <a:r>
              <a:rPr lang="en-US" altLang="zh-CN" b="1">
                <a:solidFill>
                  <a:schemeClr val="bg1"/>
                </a:solidFill>
                <a:sym typeface="+mn-ea"/>
              </a:rPr>
              <a:t>01</a:t>
            </a:r>
            <a:endParaRPr lang="en-US" altLang="zh-CN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7" name="流程图: 离页连接符 6"/>
          <p:cNvSpPr/>
          <p:nvPr>
            <p:custDataLst>
              <p:tags r:id="rId8"/>
            </p:custDataLst>
          </p:nvPr>
        </p:nvSpPr>
        <p:spPr>
          <a:xfrm>
            <a:off x="329565" y="0"/>
            <a:ext cx="329565" cy="360045"/>
          </a:xfrm>
          <a:prstGeom prst="flowChartOffpageConnector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>
            <a:off x="284480" y="0"/>
            <a:ext cx="4800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02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19" name="流程图: 离页连接符 18"/>
          <p:cNvSpPr/>
          <p:nvPr>
            <p:custDataLst>
              <p:tags r:id="rId10"/>
            </p:custDataLst>
          </p:nvPr>
        </p:nvSpPr>
        <p:spPr>
          <a:xfrm>
            <a:off x="657225" y="0"/>
            <a:ext cx="329565" cy="360045"/>
          </a:xfrm>
          <a:prstGeom prst="flowChartOffpageConnector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1"/>
            </p:custDataLst>
          </p:nvPr>
        </p:nvSpPr>
        <p:spPr>
          <a:xfrm>
            <a:off x="612140" y="0"/>
            <a:ext cx="4800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03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21" name="流程图: 离页连接符 20"/>
          <p:cNvSpPr/>
          <p:nvPr>
            <p:custDataLst>
              <p:tags r:id="rId12"/>
            </p:custDataLst>
          </p:nvPr>
        </p:nvSpPr>
        <p:spPr>
          <a:xfrm>
            <a:off x="985520" y="0"/>
            <a:ext cx="329565" cy="360045"/>
          </a:xfrm>
          <a:prstGeom prst="flowChartOffpageConnector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>
            <p:custDataLst>
              <p:tags r:id="rId13"/>
            </p:custDataLst>
          </p:nvPr>
        </p:nvSpPr>
        <p:spPr>
          <a:xfrm>
            <a:off x="940435" y="0"/>
            <a:ext cx="4800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04</a:t>
            </a:r>
            <a:endParaRPr lang="en-US" altLang="zh-CN" b="1">
              <a:solidFill>
                <a:schemeClr val="bg1"/>
              </a:solidFill>
            </a:endParaRPr>
          </a:p>
        </p:txBody>
      </p:sp>
      <p:pic>
        <p:nvPicPr>
          <p:cNvPr id="3" name="图片 2" descr="dhash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09060" y="1261745"/>
            <a:ext cx="4804410" cy="21304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78450" y="3392170"/>
            <a:ext cx="21005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动态哈希的插入和</a:t>
            </a:r>
            <a:r>
              <a:rPr lang="zh-CN" altLang="en-US"/>
              <a:t>删除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381000" y="1023620"/>
            <a:ext cx="3216275" cy="26073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0" y="4803775"/>
            <a:ext cx="2247265" cy="33988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项目背景及成果展示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2247127" y="4803616"/>
            <a:ext cx="2340000" cy="339889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项目原理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6911975" y="4803775"/>
            <a:ext cx="2232025" cy="33988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参考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资料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4572000" y="4804410"/>
            <a:ext cx="2339975" cy="33988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性能测试及改进方向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314450" y="0"/>
            <a:ext cx="1477645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zh-CN" altLang="en-US" sz="1700" b="1">
                <a:solidFill>
                  <a:srgbClr val="1B4367"/>
                </a:solidFill>
                <a:cs typeface="+mn-ea"/>
                <a:sym typeface="+mn-lt"/>
              </a:rPr>
              <a:t>存储引擎</a:t>
            </a:r>
            <a:r>
              <a:rPr lang="en-US" altLang="zh-CN" sz="1700" b="1">
                <a:solidFill>
                  <a:srgbClr val="1B4367"/>
                </a:solidFill>
                <a:cs typeface="+mn-ea"/>
                <a:sym typeface="+mn-lt"/>
              </a:rPr>
              <a:t>6/6</a:t>
            </a:r>
            <a:endParaRPr lang="zh-CN" altLang="en-US" sz="1700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5" name="流程图: 离页连接符 4"/>
          <p:cNvSpPr/>
          <p:nvPr>
            <p:custDataLst>
              <p:tags r:id="rId6"/>
            </p:custDataLst>
          </p:nvPr>
        </p:nvSpPr>
        <p:spPr>
          <a:xfrm>
            <a:off x="0" y="0"/>
            <a:ext cx="329565" cy="360045"/>
          </a:xfrm>
          <a:prstGeom prst="flowChartOffpageConnector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7"/>
            </p:custDataLst>
          </p:nvPr>
        </p:nvSpPr>
        <p:spPr>
          <a:xfrm>
            <a:off x="-35560" y="0"/>
            <a:ext cx="480060" cy="306705"/>
          </a:xfrm>
          <a:prstGeom prst="rect">
            <a:avLst/>
          </a:prstGeom>
          <a:noFill/>
        </p:spPr>
        <p:txBody>
          <a:bodyPr vert="horz" wrap="square" numCol="1" spcCol="0" rtlCol="0" fromWordArt="0" anchor="t" anchorCtr="0" forceAA="0" compatLnSpc="0">
            <a:spAutoFit/>
          </a:bodyPr>
          <a:p>
            <a:pPr>
              <a:buClrTx/>
              <a:buSzTx/>
              <a:buFontTx/>
            </a:pPr>
            <a:r>
              <a:rPr lang="en-US" altLang="zh-CN" b="1">
                <a:solidFill>
                  <a:schemeClr val="bg1"/>
                </a:solidFill>
                <a:sym typeface="+mn-ea"/>
              </a:rPr>
              <a:t>01</a:t>
            </a:r>
            <a:endParaRPr lang="en-US" altLang="zh-CN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7" name="流程图: 离页连接符 6"/>
          <p:cNvSpPr/>
          <p:nvPr>
            <p:custDataLst>
              <p:tags r:id="rId8"/>
            </p:custDataLst>
          </p:nvPr>
        </p:nvSpPr>
        <p:spPr>
          <a:xfrm>
            <a:off x="329565" y="0"/>
            <a:ext cx="329565" cy="360045"/>
          </a:xfrm>
          <a:prstGeom prst="flowChartOffpageConnector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>
            <a:off x="284480" y="0"/>
            <a:ext cx="4800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02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19" name="流程图: 离页连接符 18"/>
          <p:cNvSpPr/>
          <p:nvPr>
            <p:custDataLst>
              <p:tags r:id="rId10"/>
            </p:custDataLst>
          </p:nvPr>
        </p:nvSpPr>
        <p:spPr>
          <a:xfrm>
            <a:off x="657225" y="0"/>
            <a:ext cx="329565" cy="360045"/>
          </a:xfrm>
          <a:prstGeom prst="flowChartOffpageConnector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1"/>
            </p:custDataLst>
          </p:nvPr>
        </p:nvSpPr>
        <p:spPr>
          <a:xfrm>
            <a:off x="612140" y="0"/>
            <a:ext cx="4800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03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21" name="流程图: 离页连接符 20"/>
          <p:cNvSpPr/>
          <p:nvPr>
            <p:custDataLst>
              <p:tags r:id="rId12"/>
            </p:custDataLst>
          </p:nvPr>
        </p:nvSpPr>
        <p:spPr>
          <a:xfrm>
            <a:off x="985520" y="0"/>
            <a:ext cx="329565" cy="360045"/>
          </a:xfrm>
          <a:prstGeom prst="flowChartOffpageConnector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>
            <p:custDataLst>
              <p:tags r:id="rId13"/>
            </p:custDataLst>
          </p:nvPr>
        </p:nvSpPr>
        <p:spPr>
          <a:xfrm>
            <a:off x="940435" y="0"/>
            <a:ext cx="4800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04</a:t>
            </a:r>
            <a:endParaRPr lang="en-US" altLang="zh-CN" b="1">
              <a:solidFill>
                <a:schemeClr val="bg1"/>
              </a:solidFill>
            </a:endParaRPr>
          </a:p>
        </p:txBody>
      </p:sp>
      <p:pic>
        <p:nvPicPr>
          <p:cNvPr id="3" name="图片 2" descr="skiplist-ideal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2170" y="1002665"/>
            <a:ext cx="7614920" cy="9772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724275" y="1995805"/>
            <a:ext cx="16960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理想跳表的示意图</a:t>
            </a:r>
            <a:endParaRPr lang="zh-CN" altLang="en-US"/>
          </a:p>
        </p:txBody>
      </p:sp>
      <p:pic>
        <p:nvPicPr>
          <p:cNvPr id="114" name="图片 113"/>
          <p:cNvPicPr/>
          <p:nvPr/>
        </p:nvPicPr>
        <p:blipFill>
          <a:blip r:embed="rId15"/>
          <a:stretch>
            <a:fillRect/>
          </a:stretch>
        </p:blipFill>
        <p:spPr>
          <a:xfrm>
            <a:off x="3354705" y="2302510"/>
            <a:ext cx="5343525" cy="1885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文本框 8"/>
          <p:cNvSpPr txBox="1"/>
          <p:nvPr>
            <p:custDataLst>
              <p:tags r:id="rId16"/>
            </p:custDataLst>
          </p:nvPr>
        </p:nvSpPr>
        <p:spPr>
          <a:xfrm>
            <a:off x="5391150" y="4188460"/>
            <a:ext cx="16960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实际跳表的示意图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52170" y="2546350"/>
            <a:ext cx="16160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按照概率设定层高</a:t>
            </a:r>
            <a:endParaRPr lang="zh-CN" altLang="en-US" b="1"/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3815" y="2853055"/>
            <a:ext cx="3230245" cy="672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4" name="图片 23" descr="函数包含关系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66825"/>
            <a:ext cx="9144000" cy="2677795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0" y="4803775"/>
            <a:ext cx="2247265" cy="33988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p>
            <a:pPr lvl="0"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项目背景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及成果展示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2247127" y="4803616"/>
            <a:ext cx="2340000" cy="339889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项目原理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6911975" y="4803775"/>
            <a:ext cx="2232025" cy="33988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参考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资料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4572000" y="4804410"/>
            <a:ext cx="2339975" cy="33988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p>
            <a:pPr lvl="0"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性能测试及改进方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向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1314450" y="0"/>
            <a:ext cx="1477645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en-US" altLang="zh-CN" sz="1700" b="1">
                <a:solidFill>
                  <a:srgbClr val="1B4367"/>
                </a:solidFill>
                <a:cs typeface="+mn-ea"/>
                <a:sym typeface="+mn-lt"/>
              </a:rPr>
              <a:t>kv</a:t>
            </a:r>
            <a:r>
              <a:rPr lang="zh-CN" altLang="en-US" sz="1700" b="1">
                <a:solidFill>
                  <a:srgbClr val="1B4367"/>
                </a:solidFill>
                <a:cs typeface="+mn-ea"/>
                <a:sym typeface="+mn-lt"/>
              </a:rPr>
              <a:t>存储</a:t>
            </a:r>
            <a:r>
              <a:rPr lang="zh-CN" altLang="en-US" sz="1700" b="1">
                <a:solidFill>
                  <a:srgbClr val="1B4367"/>
                </a:solidFill>
                <a:cs typeface="+mn-ea"/>
                <a:sym typeface="+mn-lt"/>
              </a:rPr>
              <a:t>协议</a:t>
            </a:r>
            <a:endParaRPr lang="zh-CN" altLang="en-US" sz="1700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5" name="流程图: 离页连接符 4"/>
          <p:cNvSpPr/>
          <p:nvPr>
            <p:custDataLst>
              <p:tags r:id="rId7"/>
            </p:custDataLst>
          </p:nvPr>
        </p:nvSpPr>
        <p:spPr>
          <a:xfrm>
            <a:off x="0" y="0"/>
            <a:ext cx="329565" cy="360045"/>
          </a:xfrm>
          <a:prstGeom prst="flowChartOffpageConnector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8"/>
            </p:custDataLst>
          </p:nvPr>
        </p:nvSpPr>
        <p:spPr>
          <a:xfrm>
            <a:off x="-35560" y="0"/>
            <a:ext cx="480060" cy="306705"/>
          </a:xfrm>
          <a:prstGeom prst="rect">
            <a:avLst/>
          </a:prstGeom>
          <a:noFill/>
        </p:spPr>
        <p:txBody>
          <a:bodyPr vert="horz" wrap="square" numCol="1" spcCol="0" rtlCol="0" fromWordArt="0" anchor="t" anchorCtr="0" forceAA="0" compatLnSpc="0">
            <a:spAutoFit/>
          </a:bodyPr>
          <a:p>
            <a:pPr lvl="0" algn="l">
              <a:buClrTx/>
              <a:buSzTx/>
              <a:buFontTx/>
            </a:pPr>
            <a:r>
              <a:rPr lang="en-US" altLang="zh-CN" b="1">
                <a:solidFill>
                  <a:schemeClr val="bg1"/>
                </a:solidFill>
                <a:sym typeface="+mn-ea"/>
              </a:rPr>
              <a:t>01</a:t>
            </a:r>
            <a:endParaRPr lang="en-US" altLang="zh-CN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7" name="流程图: 离页连接符 6"/>
          <p:cNvSpPr/>
          <p:nvPr>
            <p:custDataLst>
              <p:tags r:id="rId9"/>
            </p:custDataLst>
          </p:nvPr>
        </p:nvSpPr>
        <p:spPr>
          <a:xfrm>
            <a:off x="329565" y="0"/>
            <a:ext cx="329565" cy="360045"/>
          </a:xfrm>
          <a:prstGeom prst="flowChartOffpageConnector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284480" y="0"/>
            <a:ext cx="4800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02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19" name="流程图: 离页连接符 18"/>
          <p:cNvSpPr/>
          <p:nvPr>
            <p:custDataLst>
              <p:tags r:id="rId11"/>
            </p:custDataLst>
          </p:nvPr>
        </p:nvSpPr>
        <p:spPr>
          <a:xfrm>
            <a:off x="657225" y="0"/>
            <a:ext cx="329565" cy="360045"/>
          </a:xfrm>
          <a:prstGeom prst="flowChartOffpageConnector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2"/>
            </p:custDataLst>
          </p:nvPr>
        </p:nvSpPr>
        <p:spPr>
          <a:xfrm>
            <a:off x="612140" y="0"/>
            <a:ext cx="4800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03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21" name="流程图: 离页连接符 20"/>
          <p:cNvSpPr/>
          <p:nvPr>
            <p:custDataLst>
              <p:tags r:id="rId13"/>
            </p:custDataLst>
          </p:nvPr>
        </p:nvSpPr>
        <p:spPr>
          <a:xfrm>
            <a:off x="985520" y="0"/>
            <a:ext cx="329565" cy="360045"/>
          </a:xfrm>
          <a:prstGeom prst="flowChartOffpageConnector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4"/>
            </p:custDataLst>
          </p:nvPr>
        </p:nvSpPr>
        <p:spPr>
          <a:xfrm>
            <a:off x="940435" y="0"/>
            <a:ext cx="4800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04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295525" y="3944620"/>
            <a:ext cx="491617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kv_protocal()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切割字符串，并判断是否指令</a:t>
            </a:r>
            <a:r>
              <a:rPr lang="zh-CN" altLang="en-US"/>
              <a:t>是否有效。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使用</a:t>
            </a:r>
            <a:r>
              <a:rPr lang="en-US" altLang="zh-CN"/>
              <a:t>switch_case</a:t>
            </a:r>
            <a:r>
              <a:rPr lang="zh-CN" altLang="en-US"/>
              <a:t>执行相应的指令，并修改缓冲区</a:t>
            </a:r>
            <a:r>
              <a:rPr lang="zh-CN" altLang="en-US"/>
              <a:t>内容。</a:t>
            </a:r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3077845" y="22860"/>
            <a:ext cx="3601720" cy="1146810"/>
            <a:chOff x="4847" y="36"/>
            <a:chExt cx="5672" cy="1806"/>
          </a:xfrm>
        </p:grpSpPr>
        <p:grpSp>
          <p:nvGrpSpPr>
            <p:cNvPr id="3" name="组合 2"/>
            <p:cNvGrpSpPr>
              <a:grpSpLocks noChangeAspect="1"/>
            </p:cNvGrpSpPr>
            <p:nvPr/>
          </p:nvGrpSpPr>
          <p:grpSpPr>
            <a:xfrm>
              <a:off x="4847" y="36"/>
              <a:ext cx="5673" cy="1806"/>
              <a:chOff x="1552" y="2268"/>
              <a:chExt cx="10864" cy="3457"/>
            </a:xfrm>
          </p:grpSpPr>
          <p:pic>
            <p:nvPicPr>
              <p:cNvPr id="8" name="图片 7" descr="程序架构"/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16"/>
              <a:stretch>
                <a:fillRect/>
              </a:stretch>
            </p:blipFill>
            <p:spPr>
              <a:xfrm>
                <a:off x="1552" y="2323"/>
                <a:ext cx="10864" cy="3402"/>
              </a:xfrm>
              <a:prstGeom prst="rect">
                <a:avLst/>
              </a:prstGeom>
            </p:spPr>
          </p:pic>
          <p:sp>
            <p:nvSpPr>
              <p:cNvPr id="25" name="文本框 24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2478" y="2268"/>
                <a:ext cx="877" cy="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b="1">
                    <a:solidFill>
                      <a:srgbClr val="FF0000"/>
                    </a:solidFill>
                  </a:rPr>
                  <a:t>√</a:t>
                </a:r>
                <a:endParaRPr lang="en-US" altLang="zh-CN" b="1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0" name="文本框 9"/>
            <p:cNvSpPr txBox="1"/>
            <p:nvPr>
              <p:custDataLst>
                <p:tags r:id="rId18"/>
              </p:custDataLst>
            </p:nvPr>
          </p:nvSpPr>
          <p:spPr>
            <a:xfrm>
              <a:off x="5330" y="956"/>
              <a:ext cx="458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rgbClr val="FF0000"/>
                  </a:solidFill>
                </a:rPr>
                <a:t>√</a:t>
              </a:r>
              <a:endParaRPr lang="en-US" altLang="zh-CN" b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  <p:bldLst>
      <p:bldP spid="26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椭圆 99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文本框 11"/>
          <p:cNvSpPr txBox="1"/>
          <p:nvPr/>
        </p:nvSpPr>
        <p:spPr>
          <a:xfrm>
            <a:off x="2483768" y="2709756"/>
            <a:ext cx="4171762" cy="5911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>
                <a:solidFill>
                  <a:srgbClr val="1B4367"/>
                </a:solidFill>
                <a:cs typeface="+mn-ea"/>
                <a:sym typeface="+mn-lt"/>
              </a:rPr>
              <a:t>性能测试及改进方向</a:t>
            </a:r>
            <a:endParaRPr lang="zh-CN" altLang="en-US" sz="3400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03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540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>
                <a:solidFill>
                  <a:schemeClr val="bg1"/>
                </a:solidFill>
                <a:cs typeface="+mn-ea"/>
                <a:sym typeface="+mn-lt"/>
              </a:rPr>
              <a:t>PART </a:t>
            </a:r>
            <a:endParaRPr lang="en-US" altLang="zh-CN" sz="240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  <p:bldLst>
      <p:bldP spid="100" grpId="0" animBg="1"/>
      <p:bldP spid="101" grpId="0"/>
      <p:bldP spid="10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>
            <a:off x="2866491" y="2012712"/>
            <a:ext cx="2147298" cy="76944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4400" b="1" spc="-225">
                <a:solidFill>
                  <a:srgbClr val="1B4367"/>
                </a:solidFill>
                <a:cs typeface="+mn-ea"/>
                <a:sym typeface="+mn-lt"/>
              </a:rPr>
              <a:t>目 录</a:t>
            </a:r>
            <a:endParaRPr lang="zh-CN" altLang="en-US" sz="4400" b="1" spc="-225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2866491" y="2643910"/>
            <a:ext cx="2113154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2400" b="1">
                <a:solidFill>
                  <a:srgbClr val="1B4367"/>
                </a:solidFill>
                <a:cs typeface="+mn-ea"/>
                <a:sym typeface="+mn-lt"/>
              </a:rPr>
              <a:t>CONTENTS</a:t>
            </a:r>
            <a:endParaRPr lang="en-US" altLang="zh-CN" sz="2400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4" name="燕尾形 3"/>
          <p:cNvSpPr/>
          <p:nvPr/>
        </p:nvSpPr>
        <p:spPr>
          <a:xfrm>
            <a:off x="4284324" y="2183489"/>
            <a:ext cx="256853" cy="448435"/>
          </a:xfrm>
          <a:prstGeom prst="chevron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>
            <p:custDataLst>
              <p:tags r:id="rId3"/>
            </p:custDataLst>
          </p:nvPr>
        </p:nvGrpSpPr>
        <p:grpSpPr>
          <a:xfrm>
            <a:off x="5135880" y="1365885"/>
            <a:ext cx="2724150" cy="2497455"/>
            <a:chOff x="8088" y="2151"/>
            <a:chExt cx="4290" cy="3933"/>
          </a:xfrm>
        </p:grpSpPr>
        <p:grpSp>
          <p:nvGrpSpPr>
            <p:cNvPr id="13" name="组合 12"/>
            <p:cNvGrpSpPr/>
            <p:nvPr>
              <p:custDataLst>
                <p:tags r:id="rId4"/>
              </p:custDataLst>
            </p:nvPr>
          </p:nvGrpSpPr>
          <p:grpSpPr>
            <a:xfrm>
              <a:off x="8088" y="2151"/>
              <a:ext cx="4290" cy="658"/>
              <a:chOff x="8088" y="2151"/>
              <a:chExt cx="4290" cy="658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8890" y="2154"/>
                <a:ext cx="3488" cy="655"/>
              </a:xfrm>
              <a:prstGeom prst="roundRect">
                <a:avLst/>
              </a:prstGeom>
              <a:solidFill>
                <a:srgbClr val="1B4367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700">
                    <a:solidFill>
                      <a:schemeClr val="bg1"/>
                    </a:solidFill>
                    <a:cs typeface="+mn-ea"/>
                    <a:sym typeface="+mn-lt"/>
                  </a:rPr>
                  <a:t>项目背景及成果展示</a:t>
                </a:r>
                <a:endParaRPr lang="zh-CN" altLang="en-US" sz="17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2" name="组合 1"/>
              <p:cNvGrpSpPr/>
              <p:nvPr/>
            </p:nvGrpSpPr>
            <p:grpSpPr>
              <a:xfrm rot="0">
                <a:off x="8088" y="2151"/>
                <a:ext cx="754" cy="620"/>
                <a:chOff x="5640108" y="966369"/>
                <a:chExt cx="476097" cy="391567"/>
              </a:xfrm>
            </p:grpSpPr>
            <p:sp>
              <p:nvSpPr>
                <p:cNvPr id="25" name="椭圆 24"/>
                <p:cNvSpPr/>
                <p:nvPr/>
              </p:nvSpPr>
              <p:spPr>
                <a:xfrm>
                  <a:off x="5673454" y="966369"/>
                  <a:ext cx="391567" cy="391567"/>
                </a:xfrm>
                <a:prstGeom prst="ellipse">
                  <a:avLst/>
                </a:prstGeom>
                <a:solidFill>
                  <a:srgbClr val="1B4367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6" name="文本框 17"/>
                <p:cNvSpPr txBox="1"/>
                <p:nvPr/>
              </p:nvSpPr>
              <p:spPr>
                <a:xfrm>
                  <a:off x="5640108" y="975817"/>
                  <a:ext cx="476097" cy="3674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zh-CN" sz="1800">
                      <a:solidFill>
                        <a:schemeClr val="bg1"/>
                      </a:solidFill>
                      <a:cs typeface="+mn-ea"/>
                      <a:sym typeface="+mn-lt"/>
                    </a:rPr>
                    <a:t>01</a:t>
                  </a:r>
                  <a:endParaRPr lang="en-US" altLang="zh-CN" sz="180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2" name="组合 11"/>
            <p:cNvGrpSpPr/>
            <p:nvPr>
              <p:custDataLst>
                <p:tags r:id="rId5"/>
              </p:custDataLst>
            </p:nvPr>
          </p:nvGrpSpPr>
          <p:grpSpPr>
            <a:xfrm>
              <a:off x="8088" y="3242"/>
              <a:ext cx="4290" cy="620"/>
              <a:chOff x="8088" y="3281"/>
              <a:chExt cx="4290" cy="620"/>
            </a:xfrm>
          </p:grpSpPr>
          <p:sp>
            <p:nvSpPr>
              <p:cNvPr id="79" name="文本框 10"/>
              <p:cNvSpPr txBox="1"/>
              <p:nvPr/>
            </p:nvSpPr>
            <p:spPr>
              <a:xfrm>
                <a:off x="8890" y="3284"/>
                <a:ext cx="3488" cy="615"/>
              </a:xfrm>
              <a:prstGeom prst="roundRect">
                <a:avLst/>
              </a:prstGeom>
              <a:solidFill>
                <a:srgbClr val="1B4367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700">
                    <a:solidFill>
                      <a:schemeClr val="bg1"/>
                    </a:solidFill>
                    <a:cs typeface="+mn-ea"/>
                    <a:sym typeface="+mn-lt"/>
                  </a:rPr>
                  <a:t>项目原理</a:t>
                </a:r>
                <a:endParaRPr lang="zh-CN" altLang="en-US" sz="17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80" name="组合 79"/>
              <p:cNvGrpSpPr/>
              <p:nvPr/>
            </p:nvGrpSpPr>
            <p:grpSpPr>
              <a:xfrm rot="0">
                <a:off x="8088" y="3281"/>
                <a:ext cx="754" cy="620"/>
                <a:chOff x="5640108" y="966369"/>
                <a:chExt cx="476097" cy="391567"/>
              </a:xfrm>
            </p:grpSpPr>
            <p:sp>
              <p:nvSpPr>
                <p:cNvPr id="81" name="椭圆 80"/>
                <p:cNvSpPr/>
                <p:nvPr/>
              </p:nvSpPr>
              <p:spPr>
                <a:xfrm>
                  <a:off x="5673454" y="966369"/>
                  <a:ext cx="391567" cy="391567"/>
                </a:xfrm>
                <a:prstGeom prst="ellipse">
                  <a:avLst/>
                </a:prstGeom>
                <a:solidFill>
                  <a:srgbClr val="1B4367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82" name="文本框 17"/>
                <p:cNvSpPr txBox="1"/>
                <p:nvPr/>
              </p:nvSpPr>
              <p:spPr>
                <a:xfrm>
                  <a:off x="5640108" y="975817"/>
                  <a:ext cx="476097" cy="3674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zh-CN" sz="1800">
                      <a:solidFill>
                        <a:schemeClr val="bg1"/>
                      </a:solidFill>
                      <a:cs typeface="+mn-ea"/>
                      <a:sym typeface="+mn-lt"/>
                    </a:rPr>
                    <a:t>02</a:t>
                  </a:r>
                  <a:endParaRPr lang="en-US" altLang="zh-CN" sz="180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4" name="组合 13"/>
            <p:cNvGrpSpPr/>
            <p:nvPr>
              <p:custDataLst>
                <p:tags r:id="rId6"/>
              </p:custDataLst>
            </p:nvPr>
          </p:nvGrpSpPr>
          <p:grpSpPr>
            <a:xfrm>
              <a:off x="8088" y="4333"/>
              <a:ext cx="4290" cy="640"/>
              <a:chOff x="8088" y="4414"/>
              <a:chExt cx="4290" cy="640"/>
            </a:xfrm>
          </p:grpSpPr>
          <p:sp>
            <p:nvSpPr>
              <p:cNvPr id="83" name="文本框 10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8890" y="4414"/>
                <a:ext cx="3488" cy="595"/>
              </a:xfrm>
              <a:prstGeom prst="roundRect">
                <a:avLst/>
              </a:prstGeom>
              <a:solidFill>
                <a:srgbClr val="1B4367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700">
                    <a:solidFill>
                      <a:schemeClr val="bg1"/>
                    </a:solidFill>
                    <a:cs typeface="+mn-ea"/>
                    <a:sym typeface="+mn-lt"/>
                  </a:rPr>
                  <a:t>性能</a:t>
                </a:r>
                <a:r>
                  <a:rPr lang="zh-CN" altLang="en-US" sz="1700">
                    <a:solidFill>
                      <a:schemeClr val="bg1"/>
                    </a:solidFill>
                    <a:cs typeface="+mn-ea"/>
                    <a:sym typeface="+mn-lt"/>
                  </a:rPr>
                  <a:t>测试及</a:t>
                </a:r>
                <a:r>
                  <a:rPr lang="zh-CN" altLang="en-US" sz="1700">
                    <a:solidFill>
                      <a:schemeClr val="bg1"/>
                    </a:solidFill>
                    <a:cs typeface="+mn-ea"/>
                    <a:sym typeface="+mn-lt"/>
                  </a:rPr>
                  <a:t>改进方向</a:t>
                </a:r>
                <a:endParaRPr lang="zh-CN" altLang="en-US" sz="17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84" name="组合 83"/>
              <p:cNvGrpSpPr/>
              <p:nvPr/>
            </p:nvGrpSpPr>
            <p:grpSpPr>
              <a:xfrm rot="0">
                <a:off x="8088" y="4434"/>
                <a:ext cx="754" cy="620"/>
                <a:chOff x="5640108" y="966369"/>
                <a:chExt cx="476097" cy="391567"/>
              </a:xfrm>
            </p:grpSpPr>
            <p:sp>
              <p:nvSpPr>
                <p:cNvPr id="85" name="椭圆 84"/>
                <p:cNvSpPr/>
                <p:nvPr/>
              </p:nvSpPr>
              <p:spPr>
                <a:xfrm>
                  <a:off x="5673454" y="966369"/>
                  <a:ext cx="391567" cy="391567"/>
                </a:xfrm>
                <a:prstGeom prst="ellipse">
                  <a:avLst/>
                </a:prstGeom>
                <a:solidFill>
                  <a:srgbClr val="1B4367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86" name="文本框 17"/>
                <p:cNvSpPr txBox="1"/>
                <p:nvPr/>
              </p:nvSpPr>
              <p:spPr>
                <a:xfrm>
                  <a:off x="5640108" y="975817"/>
                  <a:ext cx="476097" cy="3674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zh-CN" sz="1800">
                      <a:solidFill>
                        <a:schemeClr val="bg1"/>
                      </a:solidFill>
                      <a:cs typeface="+mn-ea"/>
                      <a:sym typeface="+mn-lt"/>
                    </a:rPr>
                    <a:t>03</a:t>
                  </a:r>
                  <a:endParaRPr lang="en-US" altLang="zh-CN" sz="180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5" name="组合 14"/>
            <p:cNvGrpSpPr/>
            <p:nvPr>
              <p:custDataLst>
                <p:tags r:id="rId8"/>
              </p:custDataLst>
            </p:nvPr>
          </p:nvGrpSpPr>
          <p:grpSpPr>
            <a:xfrm>
              <a:off x="8088" y="5464"/>
              <a:ext cx="4290" cy="620"/>
              <a:chOff x="8158" y="5463"/>
              <a:chExt cx="4290" cy="620"/>
            </a:xfrm>
          </p:grpSpPr>
          <p:sp>
            <p:nvSpPr>
              <p:cNvPr id="5" name="文本框 10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8960" y="5466"/>
                <a:ext cx="3488" cy="615"/>
              </a:xfrm>
              <a:prstGeom prst="roundRect">
                <a:avLst/>
              </a:prstGeom>
              <a:solidFill>
                <a:srgbClr val="1B4367"/>
              </a:solidFill>
            </p:spPr>
            <p:txBody>
              <a:bodyPr wrap="square" rtlCol="0">
                <a:spAutoFit/>
              </a:bodyPr>
              <a:p>
                <a:r>
                  <a:rPr lang="zh-CN" altLang="en-US" sz="1700">
                    <a:solidFill>
                      <a:schemeClr val="bg1"/>
                    </a:solidFill>
                    <a:cs typeface="+mn-ea"/>
                    <a:sym typeface="+mn-lt"/>
                  </a:rPr>
                  <a:t>参考</a:t>
                </a:r>
                <a:r>
                  <a:rPr lang="zh-CN" altLang="en-US" sz="1700">
                    <a:solidFill>
                      <a:schemeClr val="bg1"/>
                    </a:solidFill>
                    <a:cs typeface="+mn-ea"/>
                    <a:sym typeface="+mn-lt"/>
                  </a:rPr>
                  <a:t>资料</a:t>
                </a:r>
                <a:endParaRPr lang="zh-CN" altLang="en-US" sz="17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6" name="组合 5"/>
              <p:cNvGrpSpPr/>
              <p:nvPr/>
            </p:nvGrpSpPr>
            <p:grpSpPr>
              <a:xfrm rot="0">
                <a:off x="8158" y="5463"/>
                <a:ext cx="754" cy="620"/>
                <a:chOff x="5640108" y="966369"/>
                <a:chExt cx="476097" cy="391567"/>
              </a:xfrm>
            </p:grpSpPr>
            <p:sp>
              <p:nvSpPr>
                <p:cNvPr id="7" name="椭圆 6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5673454" y="966369"/>
                  <a:ext cx="391567" cy="391567"/>
                </a:xfrm>
                <a:prstGeom prst="ellipse">
                  <a:avLst/>
                </a:prstGeom>
                <a:solidFill>
                  <a:srgbClr val="1B4367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8" name="文本框 17"/>
                <p:cNvSpPr txBox="1"/>
                <p:nvPr>
                  <p:custDataLst>
                    <p:tags r:id="rId11"/>
                  </p:custDataLst>
                </p:nvPr>
              </p:nvSpPr>
              <p:spPr>
                <a:xfrm>
                  <a:off x="5640108" y="975817"/>
                  <a:ext cx="476097" cy="3664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>
                    <a:defRPr/>
                  </a:pPr>
                  <a:r>
                    <a:rPr lang="en-US" altLang="zh-CN" sz="1800">
                      <a:solidFill>
                        <a:schemeClr val="bg1"/>
                      </a:solidFill>
                      <a:cs typeface="+mn-ea"/>
                      <a:sym typeface="+mn-lt"/>
                    </a:rPr>
                    <a:t>04</a:t>
                  </a:r>
                  <a:endParaRPr lang="en-US" altLang="zh-CN" sz="180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  <p:bldLst>
      <p:bldP spid="33" grpId="0"/>
      <p:bldP spid="3" grpId="0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文本框 15"/>
          <p:cNvSpPr txBox="1"/>
          <p:nvPr>
            <p:custDataLst>
              <p:tags r:id="rId1"/>
            </p:custDataLst>
          </p:nvPr>
        </p:nvSpPr>
        <p:spPr>
          <a:xfrm>
            <a:off x="659130" y="0"/>
            <a:ext cx="1095375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zh-CN" altLang="en-US" sz="1700" b="1">
                <a:solidFill>
                  <a:srgbClr val="1B4367"/>
                </a:solidFill>
                <a:cs typeface="+mn-ea"/>
                <a:sym typeface="+mn-lt"/>
              </a:rPr>
              <a:t>性能测试</a:t>
            </a:r>
            <a:endParaRPr lang="zh-CN" altLang="en-US" sz="1700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7" name="流程图: 离页连接符 6"/>
          <p:cNvSpPr/>
          <p:nvPr>
            <p:custDataLst>
              <p:tags r:id="rId2"/>
            </p:custDataLst>
          </p:nvPr>
        </p:nvSpPr>
        <p:spPr>
          <a:xfrm>
            <a:off x="0" y="0"/>
            <a:ext cx="329565" cy="360045"/>
          </a:xfrm>
          <a:prstGeom prst="flowChartOffpageConnector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-35560" y="0"/>
            <a:ext cx="4800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01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31" name="流程图: 离页连接符 30"/>
          <p:cNvSpPr/>
          <p:nvPr>
            <p:custDataLst>
              <p:tags r:id="rId4"/>
            </p:custDataLst>
          </p:nvPr>
        </p:nvSpPr>
        <p:spPr>
          <a:xfrm>
            <a:off x="329565" y="0"/>
            <a:ext cx="329565" cy="360045"/>
          </a:xfrm>
          <a:prstGeom prst="flowChartOffpageConnector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5"/>
            </p:custDataLst>
          </p:nvPr>
        </p:nvSpPr>
        <p:spPr>
          <a:xfrm>
            <a:off x="284480" y="0"/>
            <a:ext cx="4800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02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0" y="4808855"/>
            <a:ext cx="2247265" cy="33988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项目背景及成果展示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2247127" y="4808696"/>
            <a:ext cx="2340000" cy="33988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p>
            <a:pPr lvl="0"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项目原理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6911975" y="4808855"/>
            <a:ext cx="2232660" cy="339887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参考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资料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>
            <p:custDataLst>
              <p:tags r:id="rId9"/>
            </p:custDataLst>
          </p:nvPr>
        </p:nvSpPr>
        <p:spPr>
          <a:xfrm>
            <a:off x="4572000" y="4809490"/>
            <a:ext cx="2339975" cy="339889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性能测试及改进方向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0715" y="2358390"/>
            <a:ext cx="7971155" cy="2461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结果分析：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 b="1"/>
              <a:t>array引擎的指标都是最差的</a:t>
            </a:r>
            <a:r>
              <a:rPr lang="zh-CN" altLang="en-US"/>
              <a:t>，这是因为每次插入/删除都需要遍历所有元素。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hash引擎(链式哈希)的性能是倒数第二差的，这是因为虽然哈希函数可以快速定位到索引，但当键值对远大于哈希表大小时，冲突元素会形成一个链表，增/删/查操作也需要遍历整条链表。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btree的插入性能好于rbtree，只是因为btree的单个节点可以容纳多个元素，节省了很多增加新结点、调整结构的时间；但是btree的查找/删除性能不如rbtree，也同样是因为单个节点还需要进行遍历。</a:t>
            </a:r>
            <a:endParaRPr lang="zh-CN" altLang="en-US"/>
          </a:p>
          <a:p>
            <a:r>
              <a:rPr lang="en-US" altLang="zh-CN"/>
              <a:t>4. </a:t>
            </a:r>
            <a:r>
              <a:rPr lang="zh-CN" altLang="en-US" b="1"/>
              <a:t>综合来看，</a:t>
            </a:r>
            <a:r>
              <a:rPr lang="zh-CN" altLang="en-US"/>
              <a:t>在</a:t>
            </a:r>
            <a:r>
              <a:rPr lang="en-US" altLang="zh-CN"/>
              <a:t>10w</a:t>
            </a:r>
            <a:r>
              <a:rPr lang="zh-CN" altLang="en-US"/>
              <a:t>次连续测试的场景下，</a:t>
            </a:r>
            <a:r>
              <a:rPr lang="zh-CN" altLang="en-US" b="1"/>
              <a:t>性能最优秀的存储引擎是rbtree</a:t>
            </a:r>
            <a:r>
              <a:rPr lang="zh-CN" altLang="en-US"/>
              <a:t>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注：上述测试结果可以通过“相对值”比较各数据结构间的差异；“绝对值”则受限于虚拟机内存、运行频率等物理特性，并且</a:t>
            </a:r>
            <a:r>
              <a:rPr lang="zh-CN" altLang="en-US"/>
              <a:t>网络层使用“协程”等也可以大幅提升“绝对值”。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220845" y="160655"/>
            <a:ext cx="4249420" cy="23056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29565" y="394970"/>
            <a:ext cx="3552190" cy="1963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0" name="图片 1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5075" y="114300"/>
            <a:ext cx="3164327" cy="1800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659130" y="0"/>
            <a:ext cx="1201420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zh-CN" altLang="en-US" sz="1700" b="1">
                <a:solidFill>
                  <a:srgbClr val="1B4367"/>
                </a:solidFill>
                <a:cs typeface="+mn-ea"/>
                <a:sym typeface="+mn-lt"/>
              </a:rPr>
              <a:t>改进方向</a:t>
            </a:r>
            <a:endParaRPr lang="zh-CN" altLang="en-US" sz="1700" b="1">
              <a:solidFill>
                <a:srgbClr val="1B4367"/>
              </a:solidFill>
              <a:cs typeface="+mn-ea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-35560" y="0"/>
            <a:ext cx="480060" cy="359410"/>
            <a:chOff x="-56" y="0"/>
            <a:chExt cx="756" cy="566"/>
          </a:xfrm>
        </p:grpSpPr>
        <p:sp>
          <p:nvSpPr>
            <p:cNvPr id="17" name="流程图: 离页连接符 16"/>
            <p:cNvSpPr/>
            <p:nvPr>
              <p:custDataLst>
                <p:tags r:id="rId3"/>
              </p:custDataLst>
            </p:nvPr>
          </p:nvSpPr>
          <p:spPr>
            <a:xfrm>
              <a:off x="0" y="0"/>
              <a:ext cx="519" cy="567"/>
            </a:xfrm>
            <a:prstGeom prst="flowChartOffpageConnector">
              <a:avLst/>
            </a:prstGeom>
            <a:solidFill>
              <a:srgbClr val="7C7C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>
              <p:custDataLst>
                <p:tags r:id="rId4"/>
              </p:custDataLst>
            </p:nvPr>
          </p:nvSpPr>
          <p:spPr>
            <a:xfrm>
              <a:off x="-56" y="0"/>
              <a:ext cx="756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bg1"/>
                  </a:solidFill>
                </a:rPr>
                <a:t>01</a:t>
              </a:r>
              <a:endParaRPr lang="en-US" altLang="zh-CN" b="1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84480" y="0"/>
            <a:ext cx="480060" cy="360045"/>
            <a:chOff x="-56" y="0"/>
            <a:chExt cx="756" cy="567"/>
          </a:xfrm>
        </p:grpSpPr>
        <p:sp>
          <p:nvSpPr>
            <p:cNvPr id="20" name="流程图: 离页连接符 19"/>
            <p:cNvSpPr/>
            <p:nvPr>
              <p:custDataLst>
                <p:tags r:id="rId5"/>
              </p:custDataLst>
            </p:nvPr>
          </p:nvSpPr>
          <p:spPr>
            <a:xfrm>
              <a:off x="15" y="0"/>
              <a:ext cx="519" cy="567"/>
            </a:xfrm>
            <a:prstGeom prst="flowChartOffpageConnector">
              <a:avLst/>
            </a:prstGeom>
            <a:solidFill>
              <a:srgbClr val="1B43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>
              <p:custDataLst>
                <p:tags r:id="rId6"/>
              </p:custDataLst>
            </p:nvPr>
          </p:nvSpPr>
          <p:spPr>
            <a:xfrm>
              <a:off x="-56" y="0"/>
              <a:ext cx="756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bg1"/>
                  </a:solidFill>
                </a:rPr>
                <a:t>02</a:t>
              </a:r>
              <a:endParaRPr lang="en-US" altLang="zh-CN" b="1">
                <a:solidFill>
                  <a:schemeClr val="bg1"/>
                </a:solidFill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29565" y="582295"/>
            <a:ext cx="2014855" cy="39985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1. </a:t>
            </a:r>
            <a:r>
              <a:rPr lang="zh-CN" altLang="en-US" b="1"/>
              <a:t>持久化和日志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 b="1"/>
              <a:t>内存池</a:t>
            </a:r>
            <a:r>
              <a:rPr lang="zh-CN" altLang="en-US"/>
              <a:t>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3. </a:t>
            </a:r>
            <a:r>
              <a:rPr lang="zh-CN" altLang="en-US" b="1"/>
              <a:t>分布式锁</a:t>
            </a:r>
            <a:r>
              <a:rPr lang="zh-CN" altLang="en-US"/>
              <a:t>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4. </a:t>
            </a:r>
            <a:r>
              <a:rPr lang="zh-CN" altLang="en-US" b="1"/>
              <a:t>主从模式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/>
              <a:t>5. </a:t>
            </a:r>
            <a:r>
              <a:rPr lang="zh-CN" altLang="en-US" b="1"/>
              <a:t>分布式存储</a:t>
            </a:r>
            <a:r>
              <a:rPr lang="zh-CN" altLang="en-US"/>
              <a:t>：</a:t>
            </a:r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2663190" y="384810"/>
            <a:ext cx="2240070" cy="1260000"/>
            <a:chOff x="3879" y="567"/>
            <a:chExt cx="3528" cy="1984"/>
          </a:xfrm>
        </p:grpSpPr>
        <p:pic>
          <p:nvPicPr>
            <p:cNvPr id="108" name="图片 10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79" y="567"/>
              <a:ext cx="3528" cy="198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1" name="图片 1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39" y="1291"/>
              <a:ext cx="1085" cy="1181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109" name="图片 108"/>
          <p:cNvPicPr/>
          <p:nvPr/>
        </p:nvPicPr>
        <p:blipFill>
          <a:blip r:embed="rId9"/>
          <a:stretch>
            <a:fillRect/>
          </a:stretch>
        </p:blipFill>
        <p:spPr>
          <a:xfrm>
            <a:off x="2789397" y="1126649"/>
            <a:ext cx="4224337" cy="22717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04410" y="2571750"/>
            <a:ext cx="4166594" cy="216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1485" y="2571750"/>
            <a:ext cx="2982185" cy="21600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12"/>
            </p:custDataLst>
          </p:nvPr>
        </p:nvSpPr>
        <p:spPr>
          <a:xfrm>
            <a:off x="0" y="4808855"/>
            <a:ext cx="2247265" cy="33988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项目背景及成果展示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>
            <p:custDataLst>
              <p:tags r:id="rId13"/>
            </p:custDataLst>
          </p:nvPr>
        </p:nvSpPr>
        <p:spPr>
          <a:xfrm>
            <a:off x="2247127" y="4808696"/>
            <a:ext cx="2340000" cy="33988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p>
            <a:pPr lvl="0"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项目原理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>
            <p:custDataLst>
              <p:tags r:id="rId14"/>
            </p:custDataLst>
          </p:nvPr>
        </p:nvSpPr>
        <p:spPr>
          <a:xfrm>
            <a:off x="6911975" y="4808855"/>
            <a:ext cx="2232660" cy="339887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参考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资料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>
            <p:custDataLst>
              <p:tags r:id="rId15"/>
            </p:custDataLst>
          </p:nvPr>
        </p:nvSpPr>
        <p:spPr>
          <a:xfrm>
            <a:off x="4572000" y="4809490"/>
            <a:ext cx="2339975" cy="339889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性能测试及改进方向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096250" y="2571750"/>
            <a:ext cx="8750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高可用！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椭圆 10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1"/>
          <p:cNvSpPr txBox="1"/>
          <p:nvPr>
            <p:custDataLst>
              <p:tags r:id="rId2"/>
            </p:custDataLst>
          </p:nvPr>
        </p:nvSpPr>
        <p:spPr>
          <a:xfrm>
            <a:off x="2483768" y="2709756"/>
            <a:ext cx="4171762" cy="5911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>
                <a:solidFill>
                  <a:srgbClr val="1B4367"/>
                </a:solidFill>
                <a:cs typeface="+mn-ea"/>
                <a:sym typeface="+mn-lt"/>
              </a:rPr>
              <a:t>参考资料</a:t>
            </a:r>
            <a:endParaRPr lang="zh-CN" altLang="en-US" sz="3400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05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540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>
                <a:solidFill>
                  <a:schemeClr val="bg1"/>
                </a:solidFill>
                <a:cs typeface="+mn-ea"/>
                <a:sym typeface="+mn-lt"/>
              </a:rPr>
              <a:t>PART </a:t>
            </a:r>
            <a:endParaRPr lang="en-US" altLang="zh-CN" sz="240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  <p:bldLst>
      <p:bldP spid="102" grpId="0" animBg="1"/>
      <p:bldP spid="103" grpId="0"/>
      <p:bldP spid="10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0115" y="1157605"/>
            <a:ext cx="1725295" cy="3731895"/>
          </a:xfrm>
          <a:prstGeom prst="rect">
            <a:avLst/>
          </a:prstGeom>
        </p:spPr>
      </p:pic>
      <p:sp>
        <p:nvSpPr>
          <p:cNvPr id="29" name="文本框 19"/>
          <p:cNvSpPr txBox="1"/>
          <p:nvPr/>
        </p:nvSpPr>
        <p:spPr>
          <a:xfrm>
            <a:off x="106680" y="343535"/>
            <a:ext cx="8607425" cy="44602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</a:pPr>
            <a:r>
              <a:rPr lang="zh-CN" sz="1000" b="1" kern="0"/>
              <a:t>【</a:t>
            </a:r>
            <a:r>
              <a:rPr lang="en-US" altLang="zh-CN" sz="1000" b="1" kern="0"/>
              <a:t>1</a:t>
            </a:r>
            <a:r>
              <a:rPr lang="zh-CN" sz="1000" b="1" kern="0"/>
              <a:t>】</a:t>
            </a:r>
            <a:r>
              <a:rPr lang="en-US" altLang="zh-CN" sz="1000" b="1" kern="0"/>
              <a:t>B</a:t>
            </a:r>
            <a:r>
              <a:rPr lang="zh-CN" altLang="en-US" sz="1000" b="1" kern="0"/>
              <a:t>站：</a:t>
            </a:r>
            <a:r>
              <a:rPr sz="1000" b="1" kern="0">
                <a:hlinkClick r:id="rId2" action="ppaction://hlinkfile"/>
              </a:rPr>
              <a:t>【趣话Redis第一弹】我是Redis，MySQL大哥被我坑惨了！</a:t>
            </a:r>
            <a:r>
              <a:rPr sz="1000" b="1" kern="0"/>
              <a:t>—“缓存穿透、缓存击穿、缓存雪崩”、“定时删除、惰性删除、内存淘汰”</a:t>
            </a:r>
            <a:endParaRPr sz="1000" b="1" kern="0"/>
          </a:p>
          <a:p>
            <a:pPr indent="0" fontAlgn="auto">
              <a:lnSpc>
                <a:spcPct val="150000"/>
              </a:lnSpc>
            </a:pPr>
            <a:r>
              <a:rPr lang="zh-CN" sz="1000" b="1" kern="0"/>
              <a:t>【</a:t>
            </a:r>
            <a:r>
              <a:rPr lang="en-US" altLang="zh-CN" sz="1000" b="1" kern="0"/>
              <a:t>2</a:t>
            </a:r>
            <a:r>
              <a:rPr lang="zh-CN" sz="1000" b="1" kern="0"/>
              <a:t>】</a:t>
            </a:r>
            <a:r>
              <a:rPr lang="en-US" altLang="zh-CN" sz="1000" b="1" kern="0"/>
              <a:t>B</a:t>
            </a:r>
            <a:r>
              <a:rPr lang="zh-CN" altLang="en-US" sz="1000" b="1" kern="0"/>
              <a:t>站：</a:t>
            </a:r>
            <a:r>
              <a:rPr sz="1000" b="1" kern="0">
                <a:hlinkClick r:id="rId3" action="ppaction://hlinkfile"/>
              </a:rPr>
              <a:t>【趣话Redis第二弹】Redis数据持久化AOF和RDB原理一次搞懂！</a:t>
            </a:r>
            <a:r>
              <a:rPr sz="1000" b="1" kern="0"/>
              <a:t>—“RDB+AOF”</a:t>
            </a:r>
            <a:endParaRPr sz="1000" b="1" kern="0"/>
          </a:p>
          <a:p>
            <a:pPr indent="0" fontAlgn="auto">
              <a:lnSpc>
                <a:spcPct val="150000"/>
              </a:lnSpc>
            </a:pPr>
            <a:r>
              <a:rPr lang="zh-CN" sz="1000" b="1" kern="0"/>
              <a:t>【</a:t>
            </a:r>
            <a:r>
              <a:rPr lang="en-US" altLang="zh-CN" sz="1000" b="1" kern="0"/>
              <a:t>3</a:t>
            </a:r>
            <a:r>
              <a:rPr lang="zh-CN" sz="1000" b="1" kern="0"/>
              <a:t>】</a:t>
            </a:r>
            <a:r>
              <a:rPr lang="en-US" altLang="zh-CN" sz="1000" b="1" kern="0">
                <a:sym typeface="+mn-ea"/>
              </a:rPr>
              <a:t>B</a:t>
            </a:r>
            <a:r>
              <a:rPr lang="zh-CN" altLang="en-US" sz="1000" b="1" kern="0">
                <a:sym typeface="+mn-ea"/>
              </a:rPr>
              <a:t>站：</a:t>
            </a:r>
            <a:r>
              <a:rPr sz="1000" b="1" kern="0">
                <a:hlinkClick r:id="rId4" action="ppaction://hlinkfile"/>
              </a:rPr>
              <a:t>【趣话Redis第三弹】Redis的高可用是怎么实现的？哨兵是什么原理？</a:t>
            </a:r>
            <a:r>
              <a:rPr sz="1000" b="1" kern="0"/>
              <a:t>—“主观下线、客观下线”、“哨兵选举”、“故障转移”</a:t>
            </a:r>
            <a:endParaRPr sz="1000" b="1" kern="0"/>
          </a:p>
          <a:p>
            <a:pPr indent="0" fontAlgn="auto">
              <a:lnSpc>
                <a:spcPct val="150000"/>
              </a:lnSpc>
            </a:pPr>
            <a:r>
              <a:rPr lang="zh-CN" sz="1000" b="1" kern="0"/>
              <a:t>【</a:t>
            </a:r>
            <a:r>
              <a:rPr lang="en-US" altLang="zh-CN" sz="1000" b="1" kern="0"/>
              <a:t>4</a:t>
            </a:r>
            <a:r>
              <a:rPr lang="zh-CN" sz="1000" b="1" kern="0"/>
              <a:t>】</a:t>
            </a:r>
            <a:r>
              <a:rPr lang="en-US" altLang="zh-CN" sz="1000" b="1" kern="0">
                <a:sym typeface="+mn-ea"/>
              </a:rPr>
              <a:t>B</a:t>
            </a:r>
            <a:r>
              <a:rPr lang="zh-CN" altLang="en-US" sz="1000" b="1" kern="0">
                <a:sym typeface="+mn-ea"/>
              </a:rPr>
              <a:t>站：</a:t>
            </a:r>
            <a:r>
              <a:rPr sz="1000" b="1" kern="0">
                <a:hlinkClick r:id="rId5" action="ppaction://hlinkfile"/>
              </a:rPr>
              <a:t>趣话Redis：Redis集群是如何工作的？</a:t>
            </a:r>
            <a:r>
              <a:rPr sz="1000" b="1" kern="0"/>
              <a:t>—“哈希桶”、“集群工作+主从复制”</a:t>
            </a:r>
            <a:endParaRPr sz="1000" b="1" kern="0"/>
          </a:p>
          <a:p>
            <a:pPr indent="0" fontAlgn="auto">
              <a:lnSpc>
                <a:spcPct val="150000"/>
              </a:lnSpc>
            </a:pPr>
            <a:r>
              <a:rPr lang="zh-CN" sz="1000" b="1" kern="0"/>
              <a:t>【</a:t>
            </a:r>
            <a:r>
              <a:rPr lang="en-US" altLang="zh-CN" sz="1000" b="1" kern="0"/>
              <a:t>5</a:t>
            </a:r>
            <a:r>
              <a:rPr lang="zh-CN" sz="1000" b="1" kern="0"/>
              <a:t>】</a:t>
            </a:r>
            <a:r>
              <a:rPr lang="en-US" altLang="zh-CN" sz="1000" b="1" kern="0">
                <a:sym typeface="+mn-ea"/>
              </a:rPr>
              <a:t>B</a:t>
            </a:r>
            <a:r>
              <a:rPr lang="zh-CN" altLang="en-US" sz="1000" b="1" kern="0">
                <a:sym typeface="+mn-ea"/>
              </a:rPr>
              <a:t>站：</a:t>
            </a:r>
            <a:r>
              <a:rPr sz="1000" b="1" kern="0">
                <a:hlinkClick r:id="rId6" action="ppaction://hlinkfile"/>
              </a:rPr>
              <a:t>为什么要使用Redis？</a:t>
            </a:r>
            <a:r>
              <a:rPr sz="1000" b="1" kern="0"/>
              <a:t>、</a:t>
            </a:r>
            <a:r>
              <a:rPr sz="1000" b="1" kern="0">
                <a:hlinkClick r:id="rId7" action="ppaction://hlinkfile"/>
              </a:rPr>
              <a:t>Redis的应用场景有哪些？</a:t>
            </a:r>
            <a:r>
              <a:rPr sz="1000" b="1" kern="0"/>
              <a:t>、</a:t>
            </a:r>
            <a:r>
              <a:rPr sz="1000" b="1" kern="0">
                <a:hlinkClick r:id="rId8" action="ppaction://hlinkfile"/>
              </a:rPr>
              <a:t>Redis，好快！</a:t>
            </a:r>
            <a:r>
              <a:rPr lang="en-US" altLang="zh-CN" sz="1000" b="1" kern="0"/>
              <a:t>——</a:t>
            </a:r>
            <a:r>
              <a:rPr lang="en-US" sz="1000" b="1" kern="0"/>
              <a:t>3</a:t>
            </a:r>
            <a:r>
              <a:rPr lang="zh-CN" altLang="en-US" sz="1000" b="1" kern="0"/>
              <a:t>个视频介绍</a:t>
            </a:r>
            <a:r>
              <a:rPr lang="en-US" altLang="zh-CN" sz="1000" b="1" kern="0"/>
              <a:t>Redis</a:t>
            </a:r>
            <a:r>
              <a:rPr lang="zh-CN" altLang="en-US" sz="1000" b="1" kern="0"/>
              <a:t>常见问题</a:t>
            </a:r>
            <a:endParaRPr lang="zh-CN" altLang="en-US" sz="1000" b="1" kern="0"/>
          </a:p>
          <a:p>
            <a:pPr indent="0" fontAlgn="auto">
              <a:lnSpc>
                <a:spcPct val="150000"/>
              </a:lnSpc>
            </a:pPr>
            <a:endParaRPr lang="zh-CN" altLang="en-US" sz="1000" b="1" kern="0"/>
          </a:p>
          <a:p>
            <a:pPr indent="0" fontAlgn="auto">
              <a:lnSpc>
                <a:spcPct val="150000"/>
              </a:lnSpc>
            </a:pPr>
            <a:r>
              <a:rPr lang="zh-CN" altLang="en-US" sz="1000" b="1" kern="0">
                <a:sym typeface="+mn-ea"/>
              </a:rPr>
              <a:t>【</a:t>
            </a:r>
            <a:r>
              <a:rPr lang="en-US" altLang="zh-CN" sz="1000" b="1" kern="0">
                <a:sym typeface="+mn-ea"/>
              </a:rPr>
              <a:t>6</a:t>
            </a:r>
            <a:r>
              <a:rPr lang="zh-CN" altLang="en-US" sz="1000" b="1" kern="0">
                <a:sym typeface="+mn-ea"/>
              </a:rPr>
              <a:t>】</a:t>
            </a:r>
            <a:r>
              <a:rPr lang="en-US" altLang="zh-CN" sz="1000" b="1" kern="0">
                <a:sym typeface="+mn-ea"/>
              </a:rPr>
              <a:t>B</a:t>
            </a:r>
            <a:r>
              <a:rPr lang="zh-CN" altLang="en-US" sz="1000" b="1" kern="0">
                <a:sym typeface="+mn-ea"/>
              </a:rPr>
              <a:t>站：</a:t>
            </a:r>
            <a:r>
              <a:rPr lang="zh-CN" altLang="en-US" sz="1000" b="1" kern="0">
                <a:sym typeface="+mn-ea"/>
                <a:hlinkClick r:id="rId9" action="ppaction://hlinkfile"/>
              </a:rPr>
              <a:t>【Java面试】介绍一下Reactor模式</a:t>
            </a:r>
            <a:r>
              <a:rPr lang="en-US" altLang="zh-CN" sz="1000" b="1" kern="0">
                <a:sym typeface="+mn-ea"/>
              </a:rPr>
              <a:t>——</a:t>
            </a:r>
            <a:r>
              <a:rPr lang="zh-CN" altLang="en-US" sz="1000" b="1" kern="0">
                <a:sym typeface="+mn-ea"/>
              </a:rPr>
              <a:t>网络编程的收发数据</a:t>
            </a:r>
            <a:endParaRPr lang="zh-CN" altLang="en-US" sz="1000" b="1" kern="0"/>
          </a:p>
          <a:p>
            <a:pPr indent="0" fontAlgn="auto">
              <a:lnSpc>
                <a:spcPct val="150000"/>
              </a:lnSpc>
            </a:pPr>
            <a:endParaRPr lang="zh-CN" altLang="en-US" sz="1000" b="1" kern="0"/>
          </a:p>
          <a:p>
            <a:pPr indent="0" fontAlgn="auto">
              <a:lnSpc>
                <a:spcPct val="150000"/>
              </a:lnSpc>
            </a:pPr>
            <a:r>
              <a:rPr lang="zh-CN" altLang="en-US" sz="1000" b="1" kern="0">
                <a:sym typeface="+mn-ea"/>
              </a:rPr>
              <a:t>【</a:t>
            </a:r>
            <a:r>
              <a:rPr lang="en-US" altLang="zh-CN" sz="1000" b="1" kern="0">
                <a:sym typeface="+mn-ea"/>
              </a:rPr>
              <a:t>7</a:t>
            </a:r>
            <a:r>
              <a:rPr lang="zh-CN" altLang="en-US" sz="1000" b="1" kern="0">
                <a:sym typeface="+mn-ea"/>
              </a:rPr>
              <a:t>】B站：</a:t>
            </a:r>
            <a:r>
              <a:rPr lang="zh-CN" altLang="en-US" sz="1000" b="1" kern="0">
                <a:sym typeface="+mn-ea"/>
                <a:hlinkClick r:id="rId10" action="ppaction://hlinkfile"/>
              </a:rPr>
              <a:t>【neko算法课】红黑树 插入【11期】</a:t>
            </a:r>
            <a:r>
              <a:rPr lang="en-US" altLang="zh-CN" sz="1000" b="1" kern="0">
                <a:sym typeface="+mn-ea"/>
              </a:rPr>
              <a:t>——</a:t>
            </a:r>
            <a:r>
              <a:rPr lang="zh-CN" altLang="en-US" sz="1000" b="1" kern="0">
                <a:sym typeface="+mn-ea"/>
              </a:rPr>
              <a:t>红黑树插入</a:t>
            </a:r>
            <a:endParaRPr lang="zh-CN" altLang="en-US" sz="1000" b="1" kern="0"/>
          </a:p>
          <a:p>
            <a:pPr indent="0" fontAlgn="auto">
              <a:lnSpc>
                <a:spcPct val="150000"/>
              </a:lnSpc>
            </a:pPr>
            <a:r>
              <a:rPr lang="zh-CN" altLang="en-US" sz="1000" b="1" kern="0">
                <a:sym typeface="+mn-ea"/>
              </a:rPr>
              <a:t>【</a:t>
            </a:r>
            <a:r>
              <a:rPr lang="en-US" altLang="zh-CN" sz="1000" b="1" kern="0">
                <a:sym typeface="+mn-ea"/>
              </a:rPr>
              <a:t>8</a:t>
            </a:r>
            <a:r>
              <a:rPr lang="zh-CN" altLang="en-US" sz="1000" b="1" kern="0">
                <a:sym typeface="+mn-ea"/>
              </a:rPr>
              <a:t>】</a:t>
            </a:r>
            <a:r>
              <a:rPr lang="en-US" altLang="zh-CN" sz="1000" b="1" kern="0">
                <a:sym typeface="+mn-ea"/>
              </a:rPr>
              <a:t>B</a:t>
            </a:r>
            <a:r>
              <a:rPr lang="zh-CN" altLang="en-US" sz="1000" b="1" kern="0">
                <a:sym typeface="+mn-ea"/>
              </a:rPr>
              <a:t>站：</a:t>
            </a:r>
            <a:r>
              <a:rPr lang="zh-CN" altLang="en-US" sz="1000" b="1" kern="0">
                <a:sym typeface="+mn-ea"/>
                <a:hlinkClick r:id="rId11" action="ppaction://hlinkfile"/>
              </a:rPr>
              <a:t>【neko算法课】红黑树 删除【12期】</a:t>
            </a:r>
            <a:r>
              <a:rPr lang="en-US" altLang="zh-CN" sz="1000" b="1" kern="0">
                <a:sym typeface="+mn-ea"/>
              </a:rPr>
              <a:t>——</a:t>
            </a:r>
            <a:r>
              <a:rPr lang="zh-CN" altLang="en-US" sz="1000" b="1" kern="0">
                <a:sym typeface="+mn-ea"/>
              </a:rPr>
              <a:t>红黑树删除</a:t>
            </a:r>
            <a:endParaRPr lang="zh-CN" altLang="en-US" sz="1000" b="1" kern="0"/>
          </a:p>
          <a:p>
            <a:pPr indent="0" fontAlgn="auto">
              <a:lnSpc>
                <a:spcPct val="150000"/>
              </a:lnSpc>
            </a:pPr>
            <a:r>
              <a:rPr lang="zh-CN" altLang="en-US" sz="1000" b="1" kern="0">
                <a:sym typeface="+mn-ea"/>
              </a:rPr>
              <a:t>【</a:t>
            </a:r>
            <a:r>
              <a:rPr lang="en-US" altLang="zh-CN" sz="1000" b="1" kern="0">
                <a:sym typeface="+mn-ea"/>
              </a:rPr>
              <a:t>9</a:t>
            </a:r>
            <a:r>
              <a:rPr lang="zh-CN" altLang="en-US" sz="1000" b="1" kern="0">
                <a:sym typeface="+mn-ea"/>
              </a:rPr>
              <a:t>】微信图文：</a:t>
            </a:r>
            <a:r>
              <a:rPr lang="zh-CN" altLang="en-US" sz="1000" b="1" kern="0">
                <a:sym typeface="+mn-ea"/>
                <a:hlinkClick r:id="rId12" action="ppaction://hlinkfile"/>
              </a:rPr>
              <a:t>图解：什么是二叉排序树？</a:t>
            </a:r>
            <a:r>
              <a:rPr lang="zh-CN" altLang="en-US" sz="1000" b="1" kern="0">
                <a:sym typeface="+mn-ea"/>
              </a:rPr>
              <a:t>–介绍了标准BST删除操作</a:t>
            </a:r>
            <a:endParaRPr lang="zh-CN" altLang="en-US" sz="1000" b="1" kern="0"/>
          </a:p>
          <a:p>
            <a:pPr indent="0" fontAlgn="auto">
              <a:lnSpc>
                <a:spcPct val="150000"/>
              </a:lnSpc>
            </a:pPr>
            <a:r>
              <a:rPr lang="zh-CN" altLang="en-US" sz="1000" b="1" kern="0">
                <a:sym typeface="+mn-ea"/>
              </a:rPr>
              <a:t>【</a:t>
            </a:r>
            <a:r>
              <a:rPr lang="en-US" altLang="zh-CN" sz="1000" b="1" kern="0">
                <a:sym typeface="+mn-ea"/>
              </a:rPr>
              <a:t>10</a:t>
            </a:r>
            <a:r>
              <a:rPr lang="zh-CN" altLang="en-US" sz="1000" b="1" kern="0">
                <a:sym typeface="+mn-ea"/>
              </a:rPr>
              <a:t>】知乎：</a:t>
            </a:r>
            <a:r>
              <a:rPr lang="zh-CN" altLang="en-US" sz="1000" b="1" kern="0">
                <a:sym typeface="+mn-ea"/>
                <a:hlinkClick r:id="rId13" action="ppaction://hlinkfile"/>
              </a:rPr>
              <a:t>图解：红黑树删除篇（一文读懂）</a:t>
            </a:r>
            <a:r>
              <a:rPr lang="zh-CN" altLang="en-US" sz="1000" b="1" kern="0">
                <a:sym typeface="+mn-ea"/>
              </a:rPr>
              <a:t>–里面的v对应del_r、u对应del_r_child</a:t>
            </a:r>
            <a:endParaRPr lang="zh-CN" altLang="en-US" sz="1000" b="1" kern="0"/>
          </a:p>
          <a:p>
            <a:pPr indent="0" fontAlgn="auto">
              <a:lnSpc>
                <a:spcPct val="150000"/>
              </a:lnSpc>
            </a:pPr>
            <a:r>
              <a:rPr lang="zh-CN" altLang="en-US" sz="1000" b="1" kern="0">
                <a:sym typeface="+mn-ea"/>
              </a:rPr>
              <a:t>【</a:t>
            </a:r>
            <a:r>
              <a:rPr lang="en-US" altLang="zh-CN" sz="1000" b="1" kern="0">
                <a:sym typeface="+mn-ea"/>
              </a:rPr>
              <a:t>11</a:t>
            </a:r>
            <a:r>
              <a:rPr lang="zh-CN" altLang="en-US" sz="1000" b="1" kern="0">
                <a:sym typeface="+mn-ea"/>
              </a:rPr>
              <a:t>】CSDN：</a:t>
            </a:r>
            <a:r>
              <a:rPr lang="zh-CN" altLang="en-US" sz="1000" b="1" kern="0">
                <a:sym typeface="+mn-ea"/>
                <a:hlinkClick r:id="rId14" action="ppaction://hlinkfile"/>
              </a:rPr>
              <a:t>二叉树生成与打印显示c语言实现</a:t>
            </a:r>
            <a:endParaRPr lang="zh-CN" altLang="en-US" sz="1000" b="1" kern="0"/>
          </a:p>
          <a:p>
            <a:pPr indent="0" fontAlgn="auto">
              <a:lnSpc>
                <a:spcPct val="150000"/>
              </a:lnSpc>
            </a:pPr>
            <a:endParaRPr lang="zh-CN" altLang="en-US" sz="1000" b="1" kern="0"/>
          </a:p>
          <a:p>
            <a:pPr indent="0" fontAlgn="auto">
              <a:lnSpc>
                <a:spcPct val="150000"/>
              </a:lnSpc>
            </a:pPr>
            <a:r>
              <a:rPr lang="zh-CN" altLang="en-US" sz="1000" b="1" kern="0">
                <a:sym typeface="+mn-ea"/>
              </a:rPr>
              <a:t>【</a:t>
            </a:r>
            <a:r>
              <a:rPr lang="en-US" altLang="zh-CN" sz="1000" b="1" kern="0">
                <a:sym typeface="+mn-ea"/>
              </a:rPr>
              <a:t>12</a:t>
            </a:r>
            <a:r>
              <a:rPr lang="zh-CN" altLang="en-US" sz="1000" b="1" kern="0">
                <a:sym typeface="+mn-ea"/>
              </a:rPr>
              <a:t>】B站：</a:t>
            </a:r>
            <a:r>
              <a:rPr lang="zh-CN" altLang="en-US" sz="1000" b="1" kern="0">
                <a:sym typeface="+mn-ea"/>
                <a:hlinkClick r:id="rId15" action="ppaction://hlinkfile"/>
              </a:rPr>
              <a:t>【CS61B汉化】七海讲数据结构-平衡树&amp;B树</a:t>
            </a:r>
            <a:r>
              <a:rPr lang="zh-CN" altLang="en-US" sz="1000" b="1" kern="0">
                <a:sym typeface="+mn-ea"/>
              </a:rPr>
              <a:t>–B树的插入–超可爱的视频</a:t>
            </a:r>
            <a:endParaRPr lang="zh-CN" altLang="en-US" sz="1000" b="1" kern="0"/>
          </a:p>
          <a:p>
            <a:pPr indent="0" fontAlgn="auto">
              <a:lnSpc>
                <a:spcPct val="150000"/>
              </a:lnSpc>
            </a:pPr>
            <a:r>
              <a:rPr lang="zh-CN" altLang="en-US" sz="1000" b="1" kern="0">
                <a:sym typeface="+mn-ea"/>
              </a:rPr>
              <a:t>【</a:t>
            </a:r>
            <a:r>
              <a:rPr lang="en-US" altLang="zh-CN" sz="1000" b="1" kern="0">
                <a:sym typeface="+mn-ea"/>
              </a:rPr>
              <a:t>13</a:t>
            </a:r>
            <a:r>
              <a:rPr lang="zh-CN" altLang="en-US" sz="1000" b="1" kern="0">
                <a:sym typeface="+mn-ea"/>
              </a:rPr>
              <a:t>】知乎：</a:t>
            </a:r>
            <a:r>
              <a:rPr lang="zh-CN" altLang="en-US" sz="1000" b="1" kern="0">
                <a:sym typeface="+mn-ea"/>
                <a:hlinkClick r:id="rId16" action="ppaction://hlinkfile"/>
              </a:rPr>
              <a:t>从B树中删除一个关键字</a:t>
            </a:r>
            <a:r>
              <a:rPr lang="zh-CN" altLang="en-US" sz="1000" b="1" kern="0">
                <a:sym typeface="+mn-ea"/>
              </a:rPr>
              <a:t>–主要参考了孩子元素多的时候怎么删除</a:t>
            </a:r>
            <a:endParaRPr lang="zh-CN" altLang="en-US" sz="1000" b="1" kern="0"/>
          </a:p>
          <a:p>
            <a:pPr indent="0" fontAlgn="auto">
              <a:lnSpc>
                <a:spcPct val="150000"/>
              </a:lnSpc>
            </a:pPr>
            <a:r>
              <a:rPr lang="zh-CN" altLang="en-US" sz="1000" b="1" kern="0">
                <a:sym typeface="+mn-ea"/>
              </a:rPr>
              <a:t>【</a:t>
            </a:r>
            <a:r>
              <a:rPr lang="en-US" altLang="zh-CN" sz="1000" b="1" kern="0">
                <a:sym typeface="+mn-ea"/>
              </a:rPr>
              <a:t>14</a:t>
            </a:r>
            <a:r>
              <a:rPr lang="zh-CN" altLang="en-US" sz="1000" b="1" kern="0">
                <a:sym typeface="+mn-ea"/>
              </a:rPr>
              <a:t>】B站：</a:t>
            </a:r>
            <a:r>
              <a:rPr lang="zh-CN" altLang="en-US" sz="1000" b="1" kern="0">
                <a:sym typeface="+mn-ea"/>
                <a:hlinkClick r:id="rId17" action="ppaction://hlinkfile"/>
              </a:rPr>
              <a:t>可视化数据结构-B+树</a:t>
            </a:r>
            <a:r>
              <a:rPr lang="zh-CN" altLang="en-US" sz="1000" b="1" kern="0">
                <a:sym typeface="+mn-ea"/>
              </a:rPr>
              <a:t>–插入数据的动画很清晰</a:t>
            </a:r>
            <a:endParaRPr lang="zh-CN" altLang="en-US" sz="1000" b="1" kern="0"/>
          </a:p>
          <a:p>
            <a:pPr indent="0" fontAlgn="auto">
              <a:lnSpc>
                <a:spcPct val="150000"/>
              </a:lnSpc>
            </a:pPr>
            <a:endParaRPr lang="zh-CN" altLang="en-US" sz="1000" b="1" kern="0"/>
          </a:p>
          <a:p>
            <a:pPr indent="0" fontAlgn="auto">
              <a:lnSpc>
                <a:spcPct val="150000"/>
              </a:lnSpc>
            </a:pPr>
            <a:r>
              <a:rPr lang="zh-CN" altLang="en-US" sz="1000" b="1" kern="0">
                <a:sym typeface="+mn-ea"/>
              </a:rPr>
              <a:t>【</a:t>
            </a:r>
            <a:r>
              <a:rPr lang="en-US" altLang="zh-CN" sz="1000" b="1" kern="0">
                <a:sym typeface="+mn-ea"/>
              </a:rPr>
              <a:t>15</a:t>
            </a:r>
            <a:r>
              <a:rPr lang="zh-CN" altLang="en-US" sz="1000" b="1" kern="0">
                <a:sym typeface="+mn-ea"/>
              </a:rPr>
              <a:t>】“零声教育”的“</a:t>
            </a:r>
            <a:r>
              <a:rPr lang="zh-CN" altLang="en-US" sz="1000" b="1" kern="0">
                <a:sym typeface="+mn-ea"/>
                <a:hlinkClick r:id="rId18" action="ppaction://hlinkfile"/>
              </a:rPr>
              <a:t>linux基础架构-Kv存储</a:t>
            </a:r>
            <a:r>
              <a:rPr lang="zh-CN" altLang="en-US" sz="1000" b="1" kern="0">
                <a:sym typeface="+mn-ea"/>
              </a:rPr>
              <a:t>”</a:t>
            </a:r>
            <a:r>
              <a:rPr lang="en-US" altLang="zh-CN" sz="1000" b="1" kern="0">
                <a:sym typeface="+mn-ea"/>
              </a:rPr>
              <a:t>——</a:t>
            </a:r>
            <a:r>
              <a:rPr lang="zh-CN" altLang="en-US" sz="1000" b="1" kern="0">
                <a:sym typeface="+mn-ea"/>
              </a:rPr>
              <a:t>项目来源</a:t>
            </a:r>
            <a:endParaRPr lang="zh-CN" altLang="en-US" sz="1000" b="1" kern="0"/>
          </a:p>
          <a:p>
            <a:pPr indent="0" fontAlgn="auto">
              <a:lnSpc>
                <a:spcPct val="150000"/>
              </a:lnSpc>
            </a:pPr>
            <a:endParaRPr lang="zh-CN" altLang="en-US" sz="1000" b="1" kern="0"/>
          </a:p>
          <a:p>
            <a:pPr indent="0" fontAlgn="auto">
              <a:lnSpc>
                <a:spcPct val="150000"/>
              </a:lnSpc>
            </a:pPr>
            <a:endParaRPr lang="zh-CN" altLang="en-US" sz="1000" b="1" kern="0"/>
          </a:p>
          <a:p>
            <a:pPr indent="0" fontAlgn="auto">
              <a:lnSpc>
                <a:spcPct val="150000"/>
              </a:lnSpc>
            </a:pPr>
            <a:endParaRPr lang="zh-CN" altLang="en-US" sz="1000" b="1" kern="0"/>
          </a:p>
        </p:txBody>
      </p:sp>
      <p:sp>
        <p:nvSpPr>
          <p:cNvPr id="9" name="文本框 8"/>
          <p:cNvSpPr txBox="1"/>
          <p:nvPr>
            <p:custDataLst>
              <p:tags r:id="rId19"/>
            </p:custDataLst>
          </p:nvPr>
        </p:nvSpPr>
        <p:spPr>
          <a:xfrm>
            <a:off x="329565" y="0"/>
            <a:ext cx="1199515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zh-CN" altLang="en-US" sz="1700" b="1">
                <a:solidFill>
                  <a:srgbClr val="1B4367"/>
                </a:solidFill>
                <a:cs typeface="+mn-ea"/>
                <a:sym typeface="+mn-lt"/>
              </a:rPr>
              <a:t>参考</a:t>
            </a:r>
            <a:r>
              <a:rPr lang="zh-CN" altLang="en-US" sz="1700" b="1">
                <a:solidFill>
                  <a:srgbClr val="1B4367"/>
                </a:solidFill>
                <a:cs typeface="+mn-ea"/>
                <a:sym typeface="+mn-lt"/>
              </a:rPr>
              <a:t>资料</a:t>
            </a:r>
            <a:endParaRPr lang="zh-CN" altLang="en-US" sz="1700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0" name="流程图: 离页连接符 9"/>
          <p:cNvSpPr/>
          <p:nvPr>
            <p:custDataLst>
              <p:tags r:id="rId20"/>
            </p:custDataLst>
          </p:nvPr>
        </p:nvSpPr>
        <p:spPr>
          <a:xfrm>
            <a:off x="0" y="0"/>
            <a:ext cx="329565" cy="360045"/>
          </a:xfrm>
          <a:prstGeom prst="flowChartOffpageConnector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1"/>
            </p:custDataLst>
          </p:nvPr>
        </p:nvSpPr>
        <p:spPr>
          <a:xfrm>
            <a:off x="-35560" y="0"/>
            <a:ext cx="4800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01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004175" y="2239010"/>
            <a:ext cx="962025" cy="7556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5794375" y="3448050"/>
            <a:ext cx="1117600" cy="113347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24"/>
            </p:custDataLst>
          </p:nvPr>
        </p:nvSpPr>
        <p:spPr>
          <a:xfrm>
            <a:off x="0" y="4808855"/>
            <a:ext cx="2247265" cy="33988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项目背景及成果展示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>
            <p:custDataLst>
              <p:tags r:id="rId25"/>
            </p:custDataLst>
          </p:nvPr>
        </p:nvSpPr>
        <p:spPr>
          <a:xfrm>
            <a:off x="2247127" y="4808696"/>
            <a:ext cx="2340000" cy="33988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p>
            <a:pPr lvl="0"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项目原理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>
            <p:custDataLst>
              <p:tags r:id="rId26"/>
            </p:custDataLst>
          </p:nvPr>
        </p:nvSpPr>
        <p:spPr>
          <a:xfrm>
            <a:off x="6911975" y="4808855"/>
            <a:ext cx="2232660" cy="33988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参考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资料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>
            <p:custDataLst>
              <p:tags r:id="rId27"/>
            </p:custDataLst>
          </p:nvPr>
        </p:nvSpPr>
        <p:spPr>
          <a:xfrm>
            <a:off x="4572000" y="4809490"/>
            <a:ext cx="2339975" cy="33988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p>
            <a:pPr lvl="0"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性能测试及改进方向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  <p:bldLst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374137" y="1884748"/>
            <a:ext cx="4272439" cy="108491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defRPr/>
            </a:pPr>
            <a:r>
              <a:rPr lang="en-US" altLang="zh-CN" sz="6600" b="1">
                <a:solidFill>
                  <a:srgbClr val="1B4367"/>
                </a:solidFill>
                <a:cs typeface="+mn-ea"/>
                <a:sym typeface="+mn-lt"/>
              </a:rPr>
              <a:t>THANKS</a:t>
            </a:r>
            <a:endParaRPr lang="en-US" altLang="zh-CN" sz="6600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80466" y="2787026"/>
            <a:ext cx="2059781" cy="53022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defRPr/>
            </a:pPr>
            <a:r>
              <a:rPr lang="zh-CN" altLang="en-US" sz="3000">
                <a:solidFill>
                  <a:srgbClr val="1B4367"/>
                </a:solidFill>
                <a:cs typeface="+mn-ea"/>
                <a:sym typeface="+mn-lt"/>
              </a:rPr>
              <a:t>感谢</a:t>
            </a:r>
            <a:r>
              <a:rPr lang="zh-CN" altLang="en-US" sz="3000">
                <a:solidFill>
                  <a:srgbClr val="1B4367"/>
                </a:solidFill>
                <a:cs typeface="+mn-ea"/>
                <a:sym typeface="+mn-lt"/>
              </a:rPr>
              <a:t>倾听</a:t>
            </a:r>
            <a:endParaRPr lang="zh-CN" altLang="en-US" sz="3000">
              <a:solidFill>
                <a:srgbClr val="1B4367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  <p:bldLst>
      <p:bldP spid="10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483768" y="2709756"/>
            <a:ext cx="4171762" cy="5911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>
                <a:solidFill>
                  <a:srgbClr val="1B4367"/>
                </a:solidFill>
                <a:cs typeface="+mn-ea"/>
                <a:sym typeface="+mn-lt"/>
              </a:rPr>
              <a:t>项目背景</a:t>
            </a:r>
            <a:r>
              <a:rPr lang="zh-CN" altLang="en-US" sz="3400" b="1">
                <a:solidFill>
                  <a:srgbClr val="1B4367"/>
                </a:solidFill>
                <a:cs typeface="+mn-ea"/>
                <a:sym typeface="+mn-lt"/>
              </a:rPr>
              <a:t>及成果展示</a:t>
            </a:r>
            <a:endParaRPr lang="zh-CN" altLang="en-US" sz="3400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95" name="文本框 11"/>
          <p:cNvSpPr txBox="1"/>
          <p:nvPr/>
        </p:nvSpPr>
        <p:spPr>
          <a:xfrm>
            <a:off x="3713476" y="1575042"/>
            <a:ext cx="1732894" cy="81573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540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>
                <a:solidFill>
                  <a:schemeClr val="bg1"/>
                </a:solidFill>
                <a:cs typeface="+mn-ea"/>
                <a:sym typeface="+mn-lt"/>
              </a:rPr>
              <a:t>PART </a:t>
            </a:r>
            <a:endParaRPr lang="en-US" altLang="zh-CN" sz="240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  <p:bldLst>
      <p:bldP spid="2" grpId="0" animBg="1"/>
      <p:bldP spid="12" grpId="0"/>
      <p:bldP spid="9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" name="文本框 19"/>
          <p:cNvSpPr txBox="1"/>
          <p:nvPr>
            <p:custDataLst>
              <p:tags r:id="rId1"/>
            </p:custDataLst>
          </p:nvPr>
        </p:nvSpPr>
        <p:spPr>
          <a:xfrm>
            <a:off x="0" y="4803775"/>
            <a:ext cx="2247265" cy="339889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项目背景及成果展示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>
            <p:custDataLst>
              <p:tags r:id="rId2"/>
            </p:custDataLst>
          </p:nvPr>
        </p:nvSpPr>
        <p:spPr>
          <a:xfrm>
            <a:off x="2247127" y="4803616"/>
            <a:ext cx="2340000" cy="33988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项目原理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>
            <p:custDataLst>
              <p:tags r:id="rId3"/>
            </p:custDataLst>
          </p:nvPr>
        </p:nvSpPr>
        <p:spPr>
          <a:xfrm>
            <a:off x="6911975" y="4803775"/>
            <a:ext cx="2232025" cy="33988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参考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资料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4572000" y="4804410"/>
            <a:ext cx="2339975" cy="33988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性能测试及改进方向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659130" y="0"/>
            <a:ext cx="1014730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zh-CN" altLang="en-US" sz="1700" b="1">
                <a:solidFill>
                  <a:srgbClr val="1B4367"/>
                </a:solidFill>
                <a:cs typeface="+mn-ea"/>
                <a:sym typeface="+mn-lt"/>
              </a:rPr>
              <a:t>项目背景</a:t>
            </a:r>
            <a:endParaRPr lang="zh-CN" altLang="en-US" sz="1700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0" name="流程图: 离页连接符 9"/>
          <p:cNvSpPr/>
          <p:nvPr>
            <p:custDataLst>
              <p:tags r:id="rId6"/>
            </p:custDataLst>
          </p:nvPr>
        </p:nvSpPr>
        <p:spPr>
          <a:xfrm>
            <a:off x="0" y="0"/>
            <a:ext cx="329565" cy="360045"/>
          </a:xfrm>
          <a:prstGeom prst="flowChartOffpageConnector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-35560" y="0"/>
            <a:ext cx="4800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01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31" name="流程图: 离页连接符 30"/>
          <p:cNvSpPr/>
          <p:nvPr>
            <p:custDataLst>
              <p:tags r:id="rId8"/>
            </p:custDataLst>
          </p:nvPr>
        </p:nvSpPr>
        <p:spPr>
          <a:xfrm>
            <a:off x="329565" y="0"/>
            <a:ext cx="329565" cy="360045"/>
          </a:xfrm>
          <a:prstGeom prst="flowChartOffpageConnector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9"/>
            </p:custDataLst>
          </p:nvPr>
        </p:nvSpPr>
        <p:spPr>
          <a:xfrm>
            <a:off x="284480" y="0"/>
            <a:ext cx="4800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02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1360" y="1724660"/>
            <a:ext cx="20459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什么是内存型数据库？</a:t>
            </a:r>
            <a:endParaRPr lang="zh-CN" altLang="en-US"/>
          </a:p>
          <a:p>
            <a:r>
              <a:rPr lang="en-US" altLang="zh-CN"/>
              <a:t>Redis</a:t>
            </a:r>
            <a:r>
              <a:rPr lang="zh-CN" altLang="en-US"/>
              <a:t>作用</a:t>
            </a:r>
            <a:r>
              <a:rPr lang="zh-CN" altLang="en-US"/>
              <a:t>是什么？</a:t>
            </a:r>
            <a:endParaRPr lang="zh-CN" altLang="en-US"/>
          </a:p>
        </p:txBody>
      </p:sp>
      <p:pic>
        <p:nvPicPr>
          <p:cNvPr id="105" name="图片 10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6690" y="2334419"/>
            <a:ext cx="1440000" cy="1145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24330" y="2280444"/>
            <a:ext cx="1440000" cy="1199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1558925" y="4497705"/>
            <a:ext cx="75850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ym typeface="+mn-ea"/>
              </a:rPr>
              <a:t>【</a:t>
            </a:r>
            <a:r>
              <a:rPr lang="en-US" altLang="zh-CN" b="1">
                <a:sym typeface="+mn-ea"/>
              </a:rPr>
              <a:t>1</a:t>
            </a:r>
            <a:r>
              <a:rPr lang="zh-CN" altLang="en-US" b="1">
                <a:sym typeface="+mn-ea"/>
              </a:rPr>
              <a:t>】</a:t>
            </a:r>
            <a:r>
              <a:rPr lang="en-US" altLang="zh-CN" b="1">
                <a:sym typeface="+mn-ea"/>
              </a:rPr>
              <a:t>B</a:t>
            </a:r>
            <a:r>
              <a:rPr lang="zh-CN" altLang="en-US" b="1">
                <a:sym typeface="+mn-ea"/>
              </a:rPr>
              <a:t>站</a:t>
            </a:r>
            <a:r>
              <a:rPr lang="en-US" altLang="zh-CN" b="1">
                <a:sym typeface="+mn-ea"/>
              </a:rPr>
              <a:t>“轩辕的编程宇宙”</a:t>
            </a:r>
            <a:r>
              <a:rPr lang="zh-CN" altLang="en-US" b="1">
                <a:sym typeface="+mn-ea"/>
              </a:rPr>
              <a:t>：</a:t>
            </a:r>
            <a:r>
              <a:rPr lang="zh-CN" altLang="en-US" b="1">
                <a:sym typeface="+mn-ea"/>
                <a:hlinkClick r:id="rId13" action="ppaction://hlinkfile"/>
              </a:rPr>
              <a:t>【趣话Redis第一弹】我是Redis，MySQL大哥被我坑惨了！</a:t>
            </a:r>
            <a:endParaRPr lang="zh-CN" altLang="en-US" b="1">
              <a:sym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212465" y="135255"/>
            <a:ext cx="4319270" cy="2365375"/>
            <a:chOff x="5059" y="213"/>
            <a:chExt cx="6802" cy="3725"/>
          </a:xfrm>
        </p:grpSpPr>
        <p:grpSp>
          <p:nvGrpSpPr>
            <p:cNvPr id="23" name="组合 22"/>
            <p:cNvGrpSpPr>
              <a:grpSpLocks noChangeAspect="1"/>
            </p:cNvGrpSpPr>
            <p:nvPr/>
          </p:nvGrpSpPr>
          <p:grpSpPr>
            <a:xfrm>
              <a:off x="5059" y="213"/>
              <a:ext cx="6803" cy="3725"/>
              <a:chOff x="6751" y="717"/>
              <a:chExt cx="6802" cy="3724"/>
            </a:xfrm>
          </p:grpSpPr>
          <p:pic>
            <p:nvPicPr>
              <p:cNvPr id="15" name="图片 14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15"/>
              <a:srcRect b="9110"/>
              <a:stretch>
                <a:fillRect/>
              </a:stretch>
            </p:blipFill>
            <p:spPr>
              <a:xfrm>
                <a:off x="6751" y="717"/>
                <a:ext cx="6803" cy="3462"/>
              </a:xfrm>
              <a:prstGeom prst="rect">
                <a:avLst/>
              </a:prstGeom>
            </p:spPr>
          </p:pic>
          <p:pic>
            <p:nvPicPr>
              <p:cNvPr id="16" name="图片 15"/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17"/>
              <a:srcRect t="43766" b="31807"/>
              <a:stretch>
                <a:fillRect/>
              </a:stretch>
            </p:blipFill>
            <p:spPr>
              <a:xfrm>
                <a:off x="6751" y="4179"/>
                <a:ext cx="6803" cy="263"/>
              </a:xfrm>
              <a:prstGeom prst="rect">
                <a:avLst/>
              </a:prstGeom>
            </p:spPr>
          </p:pic>
        </p:grpSp>
        <p:sp>
          <p:nvSpPr>
            <p:cNvPr id="27" name="文本框 26"/>
            <p:cNvSpPr txBox="1"/>
            <p:nvPr/>
          </p:nvSpPr>
          <p:spPr>
            <a:xfrm>
              <a:off x="5066" y="3456"/>
              <a:ext cx="889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chemeClr val="bg1"/>
                  </a:solidFill>
                </a:rPr>
                <a:t>起因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933190" y="1040130"/>
            <a:ext cx="4319270" cy="2416810"/>
            <a:chOff x="6194" y="1638"/>
            <a:chExt cx="6802" cy="3806"/>
          </a:xfrm>
        </p:grpSpPr>
        <p:grpSp>
          <p:nvGrpSpPr>
            <p:cNvPr id="25" name="组合 24"/>
            <p:cNvGrpSpPr>
              <a:grpSpLocks noChangeAspect="1"/>
            </p:cNvGrpSpPr>
            <p:nvPr/>
          </p:nvGrpSpPr>
          <p:grpSpPr>
            <a:xfrm>
              <a:off x="6194" y="1638"/>
              <a:ext cx="6802" cy="3806"/>
              <a:chOff x="6303" y="1047"/>
              <a:chExt cx="6802" cy="3806"/>
            </a:xfrm>
          </p:grpSpPr>
          <p:pic>
            <p:nvPicPr>
              <p:cNvPr id="17" name="图片 16"/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19"/>
              <a:srcRect b="8576"/>
              <a:stretch>
                <a:fillRect/>
              </a:stretch>
            </p:blipFill>
            <p:spPr>
              <a:xfrm>
                <a:off x="6303" y="1047"/>
                <a:ext cx="6803" cy="3486"/>
              </a:xfrm>
              <a:prstGeom prst="rect">
                <a:avLst/>
              </a:prstGeom>
            </p:spPr>
          </p:pic>
          <p:pic>
            <p:nvPicPr>
              <p:cNvPr id="18" name="图片 17"/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21"/>
              <a:stretch>
                <a:fillRect/>
              </a:stretch>
            </p:blipFill>
            <p:spPr>
              <a:xfrm>
                <a:off x="6303" y="4533"/>
                <a:ext cx="6803" cy="320"/>
              </a:xfrm>
              <a:prstGeom prst="rect">
                <a:avLst/>
              </a:prstGeom>
            </p:spPr>
          </p:pic>
        </p:grpSp>
        <p:sp>
          <p:nvSpPr>
            <p:cNvPr id="28" name="文本框 27"/>
            <p:cNvSpPr txBox="1"/>
            <p:nvPr>
              <p:custDataLst>
                <p:tags r:id="rId22"/>
              </p:custDataLst>
            </p:nvPr>
          </p:nvSpPr>
          <p:spPr>
            <a:xfrm>
              <a:off x="6194" y="4961"/>
              <a:ext cx="889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chemeClr val="bg1"/>
                  </a:solidFill>
                </a:rPr>
                <a:t>方案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653280" y="1996440"/>
            <a:ext cx="4319270" cy="2432050"/>
            <a:chOff x="7328" y="3144"/>
            <a:chExt cx="6802" cy="3830"/>
          </a:xfrm>
        </p:grpSpPr>
        <p:pic>
          <p:nvPicPr>
            <p:cNvPr id="19" name="图片 18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24"/>
            <a:stretch>
              <a:fillRect/>
            </a:stretch>
          </p:blipFill>
          <p:spPr>
            <a:xfrm>
              <a:off x="7328" y="3144"/>
              <a:ext cx="6803" cy="3830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>
              <p:custDataLst>
                <p:tags r:id="rId25"/>
              </p:custDataLst>
            </p:nvPr>
          </p:nvSpPr>
          <p:spPr>
            <a:xfrm>
              <a:off x="7328" y="6491"/>
              <a:ext cx="889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chemeClr val="bg1"/>
                  </a:solidFill>
                </a:rPr>
                <a:t>效果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8975"/>
          <a:stretch>
            <a:fillRect/>
          </a:stretch>
        </p:blipFill>
        <p:spPr>
          <a:xfrm>
            <a:off x="161925" y="1365250"/>
            <a:ext cx="2880000" cy="2229051"/>
          </a:xfrm>
          <a:prstGeom prst="rect">
            <a:avLst/>
          </a:prstGeom>
        </p:spPr>
      </p:pic>
      <p:sp>
        <p:nvSpPr>
          <p:cNvPr id="20" name="文本框 19"/>
          <p:cNvSpPr txBox="1"/>
          <p:nvPr>
            <p:custDataLst>
              <p:tags r:id="rId3"/>
            </p:custDataLst>
          </p:nvPr>
        </p:nvSpPr>
        <p:spPr>
          <a:xfrm>
            <a:off x="0" y="4803775"/>
            <a:ext cx="2247265" cy="339889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项目背景及成果展示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>
            <p:custDataLst>
              <p:tags r:id="rId4"/>
            </p:custDataLst>
          </p:nvPr>
        </p:nvSpPr>
        <p:spPr>
          <a:xfrm>
            <a:off x="2247127" y="4803616"/>
            <a:ext cx="2340000" cy="33988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项目原理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>
            <p:custDataLst>
              <p:tags r:id="rId5"/>
            </p:custDataLst>
          </p:nvPr>
        </p:nvSpPr>
        <p:spPr>
          <a:xfrm>
            <a:off x="6911975" y="4803775"/>
            <a:ext cx="2232025" cy="33988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参考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资料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4572000" y="4804410"/>
            <a:ext cx="2339975" cy="33988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性能测试及改进方向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659130" y="0"/>
            <a:ext cx="1014730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zh-CN" altLang="en-US" sz="1700" b="1">
                <a:solidFill>
                  <a:srgbClr val="1B4367"/>
                </a:solidFill>
                <a:cs typeface="+mn-ea"/>
                <a:sym typeface="+mn-lt"/>
              </a:rPr>
              <a:t>项目背景</a:t>
            </a:r>
            <a:endParaRPr lang="zh-CN" altLang="en-US" sz="1700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0" name="流程图: 离页连接符 9"/>
          <p:cNvSpPr/>
          <p:nvPr>
            <p:custDataLst>
              <p:tags r:id="rId8"/>
            </p:custDataLst>
          </p:nvPr>
        </p:nvSpPr>
        <p:spPr>
          <a:xfrm>
            <a:off x="0" y="0"/>
            <a:ext cx="329565" cy="360045"/>
          </a:xfrm>
          <a:prstGeom prst="flowChartOffpageConnector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-35560" y="0"/>
            <a:ext cx="4800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01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31" name="流程图: 离页连接符 30"/>
          <p:cNvSpPr/>
          <p:nvPr>
            <p:custDataLst>
              <p:tags r:id="rId10"/>
            </p:custDataLst>
          </p:nvPr>
        </p:nvSpPr>
        <p:spPr>
          <a:xfrm>
            <a:off x="329565" y="0"/>
            <a:ext cx="329565" cy="360045"/>
          </a:xfrm>
          <a:prstGeom prst="flowChartOffpageConnector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11"/>
            </p:custDataLst>
          </p:nvPr>
        </p:nvSpPr>
        <p:spPr>
          <a:xfrm>
            <a:off x="284480" y="0"/>
            <a:ext cx="4800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02</a:t>
            </a:r>
            <a:endParaRPr lang="en-US" altLang="zh-CN" b="1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114040" y="1365250"/>
            <a:ext cx="2879725" cy="22282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6066155" y="1365250"/>
            <a:ext cx="2879725" cy="22282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13610" y="847090"/>
            <a:ext cx="4680000" cy="95061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93520" y="1993265"/>
            <a:ext cx="6120000" cy="23994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" name="文本框 19"/>
          <p:cNvSpPr txBox="1"/>
          <p:nvPr>
            <p:custDataLst>
              <p:tags r:id="rId1"/>
            </p:custDataLst>
          </p:nvPr>
        </p:nvSpPr>
        <p:spPr>
          <a:xfrm>
            <a:off x="0" y="4803775"/>
            <a:ext cx="2247265" cy="339889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项目背景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及成果展示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>
            <p:custDataLst>
              <p:tags r:id="rId2"/>
            </p:custDataLst>
          </p:nvPr>
        </p:nvSpPr>
        <p:spPr>
          <a:xfrm>
            <a:off x="2247127" y="4803616"/>
            <a:ext cx="2340000" cy="33988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项目原理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>
            <p:custDataLst>
              <p:tags r:id="rId3"/>
            </p:custDataLst>
          </p:nvPr>
        </p:nvSpPr>
        <p:spPr>
          <a:xfrm>
            <a:off x="6911975" y="4803775"/>
            <a:ext cx="2232025" cy="33988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参考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资料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4572000" y="4804410"/>
            <a:ext cx="2339975" cy="33988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p>
            <a:pPr lvl="0"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性能测试及改进方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向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>
            <p:custDataLst>
              <p:tags r:id="rId5"/>
            </p:custDataLst>
          </p:nvPr>
        </p:nvSpPr>
        <p:spPr>
          <a:xfrm>
            <a:off x="659130" y="0"/>
            <a:ext cx="1819910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zh-CN" altLang="en-US" sz="1700" b="1">
                <a:solidFill>
                  <a:srgbClr val="1B4367"/>
                </a:solidFill>
                <a:cs typeface="+mn-ea"/>
                <a:sym typeface="+mn-lt"/>
              </a:rPr>
              <a:t>成果展示</a:t>
            </a:r>
            <a:endParaRPr lang="zh-CN" altLang="en-US" sz="1700" b="1">
              <a:solidFill>
                <a:srgbClr val="1B4367"/>
              </a:solidFill>
              <a:cs typeface="+mn-ea"/>
              <a:sym typeface="+mn-lt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-35560" y="0"/>
            <a:ext cx="480060" cy="359410"/>
            <a:chOff x="-56" y="0"/>
            <a:chExt cx="756" cy="566"/>
          </a:xfrm>
        </p:grpSpPr>
        <p:sp>
          <p:nvSpPr>
            <p:cNvPr id="23" name="流程图: 离页连接符 22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519" cy="567"/>
            </a:xfrm>
            <a:prstGeom prst="flowChartOffpageConnector">
              <a:avLst/>
            </a:prstGeom>
            <a:solidFill>
              <a:srgbClr val="7C7C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>
              <p:custDataLst>
                <p:tags r:id="rId7"/>
              </p:custDataLst>
            </p:nvPr>
          </p:nvSpPr>
          <p:spPr>
            <a:xfrm>
              <a:off x="-56" y="0"/>
              <a:ext cx="756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bg1"/>
                  </a:solidFill>
                </a:rPr>
                <a:t>01</a:t>
              </a:r>
              <a:endParaRPr lang="en-US" altLang="zh-CN" b="1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84480" y="0"/>
            <a:ext cx="480060" cy="360045"/>
            <a:chOff x="-56" y="0"/>
            <a:chExt cx="756" cy="567"/>
          </a:xfrm>
        </p:grpSpPr>
        <p:sp>
          <p:nvSpPr>
            <p:cNvPr id="27" name="流程图: 离页连接符 26"/>
            <p:cNvSpPr/>
            <p:nvPr>
              <p:custDataLst>
                <p:tags r:id="rId8"/>
              </p:custDataLst>
            </p:nvPr>
          </p:nvSpPr>
          <p:spPr>
            <a:xfrm>
              <a:off x="15" y="0"/>
              <a:ext cx="519" cy="567"/>
            </a:xfrm>
            <a:prstGeom prst="flowChartOffpageConnector">
              <a:avLst/>
            </a:prstGeom>
            <a:solidFill>
              <a:srgbClr val="1B43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>
              <p:custDataLst>
                <p:tags r:id="rId9"/>
              </p:custDataLst>
            </p:nvPr>
          </p:nvSpPr>
          <p:spPr>
            <a:xfrm>
              <a:off x="-56" y="0"/>
              <a:ext cx="756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bg1"/>
                  </a:solidFill>
                </a:rPr>
                <a:t>02</a:t>
              </a:r>
              <a:endParaRPr lang="en-US" altLang="zh-CN" b="1">
                <a:solidFill>
                  <a:schemeClr val="bg1"/>
                </a:solidFill>
              </a:endParaRPr>
            </a:p>
          </p:txBody>
        </p:sp>
      </p:grpSp>
      <p:pic>
        <p:nvPicPr>
          <p:cNvPr id="102" name="图片 10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95605" y="1102074"/>
            <a:ext cx="3600000" cy="241375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416425" y="944245"/>
            <a:ext cx="4320000" cy="27294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735455" y="3679190"/>
            <a:ext cx="10807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单</a:t>
            </a:r>
            <a:r>
              <a:rPr lang="zh-CN" altLang="en-US"/>
              <a:t>例测试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127750" y="3679190"/>
            <a:ext cx="9620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连续</a:t>
            </a:r>
            <a:r>
              <a:rPr lang="zh-CN" altLang="en-US"/>
              <a:t>测试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椭圆 10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1"/>
          <p:cNvSpPr txBox="1"/>
          <p:nvPr/>
        </p:nvSpPr>
        <p:spPr>
          <a:xfrm>
            <a:off x="2483768" y="2709756"/>
            <a:ext cx="4171762" cy="5911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>
                <a:solidFill>
                  <a:srgbClr val="1B4367"/>
                </a:solidFill>
                <a:cs typeface="+mn-ea"/>
                <a:sym typeface="+mn-lt"/>
              </a:rPr>
              <a:t>项目原理</a:t>
            </a:r>
            <a:endParaRPr lang="zh-CN" altLang="en-US" sz="3400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05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540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>
                <a:solidFill>
                  <a:schemeClr val="bg1"/>
                </a:solidFill>
                <a:cs typeface="+mn-ea"/>
                <a:sym typeface="+mn-lt"/>
              </a:rPr>
              <a:t>PART </a:t>
            </a:r>
            <a:endParaRPr lang="en-US" altLang="zh-CN" sz="240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  <p:bldLst>
      <p:bldP spid="102" grpId="0" animBg="1"/>
      <p:bldP spid="103" grpId="0"/>
      <p:bldP spid="10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文本框 15"/>
          <p:cNvSpPr txBox="1"/>
          <p:nvPr>
            <p:custDataLst>
              <p:tags r:id="rId1"/>
            </p:custDataLst>
          </p:nvPr>
        </p:nvSpPr>
        <p:spPr>
          <a:xfrm>
            <a:off x="1314450" y="0"/>
            <a:ext cx="1463040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zh-CN" altLang="en-US" sz="1700" b="1">
                <a:solidFill>
                  <a:srgbClr val="1B4367"/>
                </a:solidFill>
                <a:cs typeface="+mn-ea"/>
                <a:sym typeface="+mn-lt"/>
              </a:rPr>
              <a:t>服务端框架</a:t>
            </a:r>
            <a:endParaRPr lang="en-US" altLang="zh-CN" sz="1700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7" name="流程图: 离页连接符 6"/>
          <p:cNvSpPr/>
          <p:nvPr>
            <p:custDataLst>
              <p:tags r:id="rId2"/>
            </p:custDataLst>
          </p:nvPr>
        </p:nvSpPr>
        <p:spPr>
          <a:xfrm>
            <a:off x="0" y="0"/>
            <a:ext cx="329565" cy="360045"/>
          </a:xfrm>
          <a:prstGeom prst="flowChartOffpageConnector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-35560" y="0"/>
            <a:ext cx="480060" cy="306705"/>
          </a:xfrm>
          <a:prstGeom prst="rect">
            <a:avLst/>
          </a:prstGeom>
          <a:noFill/>
        </p:spPr>
        <p:txBody>
          <a:bodyPr vert="horz" wrap="square" numCol="1" spcCol="0" rtlCol="0" fromWordArt="0" anchor="t" anchorCtr="0" forceAA="0" compatLnSpc="0">
            <a:spAutoFit/>
          </a:bodyPr>
          <a:p>
            <a:pPr lvl="0" algn="l">
              <a:buClrTx/>
              <a:buSzTx/>
              <a:buFontTx/>
            </a:pPr>
            <a:r>
              <a:rPr lang="en-US" altLang="zh-CN" b="1">
                <a:solidFill>
                  <a:schemeClr val="bg1"/>
                </a:solidFill>
                <a:sym typeface="+mn-ea"/>
              </a:rPr>
              <a:t>01</a:t>
            </a:r>
            <a:endParaRPr lang="en-US" altLang="zh-CN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31" name="流程图: 离页连接符 30"/>
          <p:cNvSpPr/>
          <p:nvPr>
            <p:custDataLst>
              <p:tags r:id="rId4"/>
            </p:custDataLst>
          </p:nvPr>
        </p:nvSpPr>
        <p:spPr>
          <a:xfrm>
            <a:off x="329565" y="0"/>
            <a:ext cx="329565" cy="360045"/>
          </a:xfrm>
          <a:prstGeom prst="flowChartOffpageConnector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5"/>
            </p:custDataLst>
          </p:nvPr>
        </p:nvSpPr>
        <p:spPr>
          <a:xfrm>
            <a:off x="284480" y="0"/>
            <a:ext cx="4800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02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5" name="流程图: 离页连接符 4"/>
          <p:cNvSpPr/>
          <p:nvPr>
            <p:custDataLst>
              <p:tags r:id="rId6"/>
            </p:custDataLst>
          </p:nvPr>
        </p:nvSpPr>
        <p:spPr>
          <a:xfrm>
            <a:off x="657225" y="0"/>
            <a:ext cx="329565" cy="360045"/>
          </a:xfrm>
          <a:prstGeom prst="flowChartOffpageConnector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7"/>
            </p:custDataLst>
          </p:nvPr>
        </p:nvSpPr>
        <p:spPr>
          <a:xfrm>
            <a:off x="612140" y="0"/>
            <a:ext cx="4800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03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>
            <p:custDataLst>
              <p:tags r:id="rId8"/>
            </p:custDataLst>
          </p:nvPr>
        </p:nvSpPr>
        <p:spPr>
          <a:xfrm>
            <a:off x="0" y="4803775"/>
            <a:ext cx="2247265" cy="33988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p>
            <a:pPr lvl="0"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项目背景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及成果展示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2247127" y="4803616"/>
            <a:ext cx="2340000" cy="339889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项目原理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6911975" y="4803775"/>
            <a:ext cx="2232025" cy="33988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参考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资料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>
            <p:custDataLst>
              <p:tags r:id="rId11"/>
            </p:custDataLst>
          </p:nvPr>
        </p:nvSpPr>
        <p:spPr>
          <a:xfrm>
            <a:off x="4572000" y="4804410"/>
            <a:ext cx="2339975" cy="33988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p>
            <a:pPr lvl="0"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性能测试及改进方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向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流程图: 离页连接符 2"/>
          <p:cNvSpPr/>
          <p:nvPr>
            <p:custDataLst>
              <p:tags r:id="rId12"/>
            </p:custDataLst>
          </p:nvPr>
        </p:nvSpPr>
        <p:spPr>
          <a:xfrm>
            <a:off x="985520" y="0"/>
            <a:ext cx="329565" cy="360045"/>
          </a:xfrm>
          <a:prstGeom prst="flowChartOffpageConnector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3"/>
            </p:custDataLst>
          </p:nvPr>
        </p:nvSpPr>
        <p:spPr>
          <a:xfrm>
            <a:off x="940435" y="0"/>
            <a:ext cx="4800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04</a:t>
            </a:r>
            <a:endParaRPr lang="en-US" altLang="zh-CN" b="1">
              <a:solidFill>
                <a:schemeClr val="bg1"/>
              </a:solidFill>
            </a:endParaRPr>
          </a:p>
        </p:txBody>
      </p:sp>
      <p:pic>
        <p:nvPicPr>
          <p:cNvPr id="10" name="图片 9" descr="程序架构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1400" y="2109470"/>
            <a:ext cx="6898351" cy="2160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542415" y="641985"/>
            <a:ext cx="6058535" cy="1230630"/>
          </a:xfrm>
          <a:prstGeom prst="rect">
            <a:avLst/>
          </a:prstGeom>
        </p:spPr>
      </p:pic>
      <p:cxnSp>
        <p:nvCxnSpPr>
          <p:cNvPr id="17" name="直接连接符 16"/>
          <p:cNvCxnSpPr/>
          <p:nvPr/>
        </p:nvCxnSpPr>
        <p:spPr>
          <a:xfrm>
            <a:off x="1160780" y="4036060"/>
            <a:ext cx="72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8" name="组合 37"/>
          <p:cNvGrpSpPr>
            <a:grpSpLocks noChangeAspect="1"/>
          </p:cNvGrpSpPr>
          <p:nvPr/>
        </p:nvGrpSpPr>
        <p:grpSpPr>
          <a:xfrm>
            <a:off x="284480" y="329565"/>
            <a:ext cx="3240000" cy="4477551"/>
            <a:chOff x="5491" y="590"/>
            <a:chExt cx="5244" cy="7247"/>
          </a:xfrm>
        </p:grpSpPr>
        <p:pic>
          <p:nvPicPr>
            <p:cNvPr id="33" name="图片 3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rcRect b="1722"/>
            <a:stretch>
              <a:fillRect/>
            </a:stretch>
          </p:blipFill>
          <p:spPr>
            <a:xfrm>
              <a:off x="5491" y="590"/>
              <a:ext cx="5244" cy="7247"/>
            </a:xfrm>
            <a:prstGeom prst="rect">
              <a:avLst/>
            </a:prstGeom>
          </p:spPr>
        </p:pic>
        <p:sp>
          <p:nvSpPr>
            <p:cNvPr id="25" name="文本框 24"/>
            <p:cNvSpPr txBox="1"/>
            <p:nvPr/>
          </p:nvSpPr>
          <p:spPr>
            <a:xfrm>
              <a:off x="8564" y="590"/>
              <a:ext cx="2171" cy="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chemeClr val="bg1"/>
                  </a:solidFill>
                </a:rPr>
                <a:t>最简单的</a:t>
              </a:r>
              <a:r>
                <a:rPr lang="en-US" altLang="zh-CN">
                  <a:solidFill>
                    <a:schemeClr val="bg1"/>
                  </a:solidFill>
                </a:rPr>
                <a:t>echo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5946" y="2943"/>
              <a:ext cx="4726" cy="21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>
              <p:custDataLst>
                <p:tags r:id="rId3"/>
              </p:custDataLst>
            </p:nvPr>
          </p:nvSpPr>
          <p:spPr>
            <a:xfrm>
              <a:off x="5946" y="5157"/>
              <a:ext cx="4726" cy="6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>
              <p:custDataLst>
                <p:tags r:id="rId4"/>
              </p:custDataLst>
            </p:nvPr>
          </p:nvSpPr>
          <p:spPr>
            <a:xfrm>
              <a:off x="5946" y="5964"/>
              <a:ext cx="4727" cy="15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0" y="4803775"/>
            <a:ext cx="2247265" cy="33988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项目背景及成果展示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2247127" y="4803616"/>
            <a:ext cx="2340000" cy="339889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项目原理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6911975" y="4803775"/>
            <a:ext cx="2232025" cy="33988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参考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资料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4572000" y="4804410"/>
            <a:ext cx="2339975" cy="33988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性能测试及改进方向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>
            <p:custDataLst>
              <p:tags r:id="rId9"/>
            </p:custDataLst>
          </p:nvPr>
        </p:nvSpPr>
        <p:spPr>
          <a:xfrm>
            <a:off x="1314450" y="0"/>
            <a:ext cx="1463040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zh-CN" altLang="en-US" sz="1700" b="1">
                <a:solidFill>
                  <a:srgbClr val="1B4367"/>
                </a:solidFill>
                <a:cs typeface="+mn-ea"/>
                <a:sym typeface="+mn-lt"/>
              </a:rPr>
              <a:t>网络数据回环</a:t>
            </a:r>
            <a:endParaRPr lang="zh-CN" altLang="en-US" sz="1700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8" name="流程图: 离页连接符 7"/>
          <p:cNvSpPr/>
          <p:nvPr>
            <p:custDataLst>
              <p:tags r:id="rId10"/>
            </p:custDataLst>
          </p:nvPr>
        </p:nvSpPr>
        <p:spPr>
          <a:xfrm>
            <a:off x="0" y="0"/>
            <a:ext cx="329565" cy="360045"/>
          </a:xfrm>
          <a:prstGeom prst="flowChartOffpageConnector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11"/>
            </p:custDataLst>
          </p:nvPr>
        </p:nvSpPr>
        <p:spPr>
          <a:xfrm>
            <a:off x="-35560" y="0"/>
            <a:ext cx="480060" cy="306705"/>
          </a:xfrm>
          <a:prstGeom prst="rect">
            <a:avLst/>
          </a:prstGeom>
          <a:noFill/>
        </p:spPr>
        <p:txBody>
          <a:bodyPr vert="horz" wrap="square" numCol="1" spcCol="0" rtlCol="0" fromWordArt="0" anchor="t" anchorCtr="0" forceAA="0" compatLnSpc="0">
            <a:spAutoFit/>
          </a:bodyPr>
          <a:p>
            <a:pPr>
              <a:buClrTx/>
              <a:buSzTx/>
              <a:buFontTx/>
            </a:pPr>
            <a:r>
              <a:rPr lang="en-US" altLang="zh-CN" b="1">
                <a:solidFill>
                  <a:schemeClr val="bg1"/>
                </a:solidFill>
                <a:sym typeface="+mn-ea"/>
              </a:rPr>
              <a:t>01</a:t>
            </a:r>
            <a:endParaRPr lang="en-US" altLang="zh-CN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14" name="流程图: 离页连接符 13"/>
          <p:cNvSpPr/>
          <p:nvPr>
            <p:custDataLst>
              <p:tags r:id="rId12"/>
            </p:custDataLst>
          </p:nvPr>
        </p:nvSpPr>
        <p:spPr>
          <a:xfrm>
            <a:off x="329565" y="0"/>
            <a:ext cx="329565" cy="360045"/>
          </a:xfrm>
          <a:prstGeom prst="flowChartOffpageConnector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13"/>
            </p:custDataLst>
          </p:nvPr>
        </p:nvSpPr>
        <p:spPr>
          <a:xfrm>
            <a:off x="284480" y="0"/>
            <a:ext cx="4800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02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17" name="流程图: 离页连接符 16"/>
          <p:cNvSpPr/>
          <p:nvPr>
            <p:custDataLst>
              <p:tags r:id="rId14"/>
            </p:custDataLst>
          </p:nvPr>
        </p:nvSpPr>
        <p:spPr>
          <a:xfrm>
            <a:off x="657225" y="0"/>
            <a:ext cx="329565" cy="360045"/>
          </a:xfrm>
          <a:prstGeom prst="flowChartOffpageConnector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15"/>
            </p:custDataLst>
          </p:nvPr>
        </p:nvSpPr>
        <p:spPr>
          <a:xfrm>
            <a:off x="612140" y="0"/>
            <a:ext cx="4800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03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19" name="流程图: 离页连接符 18"/>
          <p:cNvSpPr/>
          <p:nvPr>
            <p:custDataLst>
              <p:tags r:id="rId16"/>
            </p:custDataLst>
          </p:nvPr>
        </p:nvSpPr>
        <p:spPr>
          <a:xfrm>
            <a:off x="985520" y="0"/>
            <a:ext cx="329565" cy="360045"/>
          </a:xfrm>
          <a:prstGeom prst="flowChartOffpageConnector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>
            <p:custDataLst>
              <p:tags r:id="rId17"/>
            </p:custDataLst>
          </p:nvPr>
        </p:nvSpPr>
        <p:spPr>
          <a:xfrm>
            <a:off x="940435" y="0"/>
            <a:ext cx="4800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04</a:t>
            </a:r>
            <a:endParaRPr lang="en-US" altLang="zh-CN" b="1">
              <a:solidFill>
                <a:schemeClr val="bg1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3609975" y="772160"/>
            <a:ext cx="5357230" cy="360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092065" y="4497070"/>
            <a:ext cx="40519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代码</a:t>
            </a:r>
            <a:r>
              <a:rPr lang="zh-CN" altLang="en-US"/>
              <a:t>见：</a:t>
            </a:r>
            <a:r>
              <a:rPr lang="en-US" altLang="zh-CN"/>
              <a:t>./kv-store-v1/code_init/basic_echo.c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AS_NET" val="2.0.50727.5485"/>
  <p:tag name="AS_OS" val="Microsoft Windows NT 6.1.7601 Service Pack 1"/>
  <p:tag name="AS_RELEASE_DATE" val="2018.04.09"/>
  <p:tag name="AS_TITLE" val="Aspose.Slides for .NET 2.0"/>
  <p:tag name="AS_VERSION" val="18.4"/>
  <p:tag name="KSO_WPP_MARK_KEY" val="e6968256-fea1-40e0-aa31-e215fe7ed5c4"/>
  <p:tag name="COMMONDATA" val="eyJoZGlkIjoiZTc0MmE4MzY2ZjZiY2IxNDNiNjMwMjU2YzEzNTY1YmEifQ==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微软雅黑"/>
        <a:ea typeface="微软雅黑"/>
        <a:cs typeface="Arial"/>
      </a:majorFont>
      <a:minorFont>
        <a:latin typeface="微软雅黑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2717</Words>
  <Application>WPS 演示</Application>
  <PresentationFormat>全屏显示(16:9)</PresentationFormat>
  <Paragraphs>466</Paragraphs>
  <Slides>24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Arial Unicode MS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上海剑姬网络科技有限公司</Company>
  <LinksUpToDate>false</LinksUpToDate>
  <SharedDoc>false</SharedDoc>
  <HyperlinksChanged>false</HyperlinksChanged>
  <AppVersion>14.0000</AppVersion>
  <Manager>风云办公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风云办公PPT模板</dc:title>
  <dc:creator>风云办公</dc:creator>
  <cp:keywords>风云办公</cp:keywords>
  <dc:description>风云办公 http://www.ppt118.com</dc:description>
  <cp:category>qzuser</cp:category>
  <cp:lastModifiedBy>虎慕</cp:lastModifiedBy>
  <cp:revision>791</cp:revision>
  <dcterms:created xsi:type="dcterms:W3CDTF">2016-05-20T12:59:00Z</dcterms:created>
  <dcterms:modified xsi:type="dcterms:W3CDTF">2024-03-08T08:08:21Z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2052-12.1.0.16120</vt:lpwstr>
  </property>
  <property fmtid="{D5CDD505-2E9C-101B-9397-08002B2CF9AE}" pid="3" name="ICV">
    <vt:lpwstr>C775B8D96CC14497AFE11A3977CFF00A</vt:lpwstr>
  </property>
</Properties>
</file>